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66" r:id="rId2"/>
    <p:sldId id="267" r:id="rId3"/>
    <p:sldId id="268" r:id="rId4"/>
    <p:sldId id="269" r:id="rId5"/>
    <p:sldId id="270" r:id="rId6"/>
    <p:sldId id="271" r:id="rId7"/>
    <p:sldId id="272" r:id="rId8"/>
    <p:sldId id="273" r:id="rId9"/>
    <p:sldId id="274" r:id="rId10"/>
    <p:sldId id="275" r:id="rId11"/>
  </p:sldIdLst>
  <p:sldSz cx="9144000" cy="6858000" type="screen4x3"/>
  <p:notesSz cx="7086600" cy="9372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138330-CFE5-4CAB-92D8-F6CD45223A6B}" type="doc">
      <dgm:prSet loTypeId="urn:microsoft.com/office/officeart/2005/8/layout/chevron1" loCatId="process" qsTypeId="urn:microsoft.com/office/officeart/2005/8/quickstyle/simple1" qsCatId="simple" csTypeId="urn:microsoft.com/office/officeart/2005/8/colors/colorful5" csCatId="colorful" phldr="1"/>
      <dgm:spPr/>
      <dgm:t>
        <a:bodyPr/>
        <a:lstStyle/>
        <a:p>
          <a:endParaRPr lang="en-US"/>
        </a:p>
      </dgm:t>
    </dgm:pt>
    <dgm:pt modelId="{D04EB22C-8D6D-401D-AE04-98D8B4D23719}">
      <dgm:prSet phldrT="[Text]" custT="1"/>
      <dgm:spPr/>
      <dgm:t>
        <a:bodyPr/>
        <a:lstStyle/>
        <a:p>
          <a:r>
            <a:rPr lang="en-US" sz="2400" b="1" dirty="0" smtClean="0">
              <a:solidFill>
                <a:schemeClr val="tx1"/>
              </a:solidFill>
            </a:rPr>
            <a:t>Language Function</a:t>
          </a:r>
          <a:endParaRPr lang="en-US" sz="2400" b="1" dirty="0">
            <a:solidFill>
              <a:schemeClr val="tx1"/>
            </a:solidFill>
          </a:endParaRPr>
        </a:p>
      </dgm:t>
    </dgm:pt>
    <dgm:pt modelId="{C36A5110-7097-400A-828B-01AB25E20238}" type="parTrans" cxnId="{03EA6898-168F-4BB9-B123-AB5D07AF7473}">
      <dgm:prSet/>
      <dgm:spPr/>
      <dgm:t>
        <a:bodyPr/>
        <a:lstStyle/>
        <a:p>
          <a:endParaRPr lang="en-US"/>
        </a:p>
      </dgm:t>
    </dgm:pt>
    <dgm:pt modelId="{BADE1EB7-2E79-4615-9147-CB7ED35DB275}" type="sibTrans" cxnId="{03EA6898-168F-4BB9-B123-AB5D07AF7473}">
      <dgm:prSet/>
      <dgm:spPr/>
      <dgm:t>
        <a:bodyPr/>
        <a:lstStyle/>
        <a:p>
          <a:endParaRPr lang="en-US"/>
        </a:p>
      </dgm:t>
    </dgm:pt>
    <dgm:pt modelId="{48B6BF10-C8BD-4B11-A96F-F7832674A90D}">
      <dgm:prSet phldrT="[Text]" custT="1"/>
      <dgm:spPr/>
      <dgm:t>
        <a:bodyPr/>
        <a:lstStyle/>
        <a:p>
          <a:r>
            <a:rPr lang="en-US" sz="2400" b="1" dirty="0" smtClean="0"/>
            <a:t>Topic</a:t>
          </a:r>
          <a:endParaRPr lang="en-US" sz="2400" b="1" dirty="0"/>
        </a:p>
      </dgm:t>
    </dgm:pt>
    <dgm:pt modelId="{9F519E5A-F660-460A-AC29-6FB08DDEF4B3}" type="parTrans" cxnId="{B4AA41C3-7B62-49EB-82B6-306E91C6256D}">
      <dgm:prSet/>
      <dgm:spPr/>
      <dgm:t>
        <a:bodyPr/>
        <a:lstStyle/>
        <a:p>
          <a:endParaRPr lang="en-US"/>
        </a:p>
      </dgm:t>
    </dgm:pt>
    <dgm:pt modelId="{4994B39F-A3CC-4004-B5F8-8E69CA790106}" type="sibTrans" cxnId="{B4AA41C3-7B62-49EB-82B6-306E91C6256D}">
      <dgm:prSet/>
      <dgm:spPr/>
      <dgm:t>
        <a:bodyPr/>
        <a:lstStyle/>
        <a:p>
          <a:endParaRPr lang="en-US"/>
        </a:p>
      </dgm:t>
    </dgm:pt>
    <dgm:pt modelId="{9DAAE88F-41EB-4F06-BED6-7176714AB641}">
      <dgm:prSet phldrT="[Text]" custT="1"/>
      <dgm:spPr/>
      <dgm:t>
        <a:bodyPr/>
        <a:lstStyle/>
        <a:p>
          <a:r>
            <a:rPr lang="en-US" sz="2400" b="1" dirty="0" smtClean="0"/>
            <a:t>Support</a:t>
          </a:r>
          <a:endParaRPr lang="en-US" sz="2400" b="1" dirty="0"/>
        </a:p>
      </dgm:t>
    </dgm:pt>
    <dgm:pt modelId="{DCA77875-F11F-4CC8-A314-436B9E9DB659}" type="parTrans" cxnId="{9B95E848-4269-4B42-B9EA-95BD8AEC5C6D}">
      <dgm:prSet/>
      <dgm:spPr/>
      <dgm:t>
        <a:bodyPr/>
        <a:lstStyle/>
        <a:p>
          <a:endParaRPr lang="en-US"/>
        </a:p>
      </dgm:t>
    </dgm:pt>
    <dgm:pt modelId="{F60D7BFD-1098-4F28-830C-65FBDBB9FF6E}" type="sibTrans" cxnId="{9B95E848-4269-4B42-B9EA-95BD8AEC5C6D}">
      <dgm:prSet/>
      <dgm:spPr/>
      <dgm:t>
        <a:bodyPr/>
        <a:lstStyle/>
        <a:p>
          <a:endParaRPr lang="en-US"/>
        </a:p>
      </dgm:t>
    </dgm:pt>
    <dgm:pt modelId="{92C8691F-89E3-4ED2-8E2B-AD00B693195D}" type="pres">
      <dgm:prSet presAssocID="{9E138330-CFE5-4CAB-92D8-F6CD45223A6B}" presName="Name0" presStyleCnt="0">
        <dgm:presLayoutVars>
          <dgm:dir/>
          <dgm:animLvl val="lvl"/>
          <dgm:resizeHandles val="exact"/>
        </dgm:presLayoutVars>
      </dgm:prSet>
      <dgm:spPr/>
      <dgm:t>
        <a:bodyPr/>
        <a:lstStyle/>
        <a:p>
          <a:endParaRPr lang="en-US"/>
        </a:p>
      </dgm:t>
    </dgm:pt>
    <dgm:pt modelId="{E386D688-9C8D-40ED-AB0C-52A32B4EA43B}" type="pres">
      <dgm:prSet presAssocID="{D04EB22C-8D6D-401D-AE04-98D8B4D23719}" presName="parTxOnly" presStyleLbl="node1" presStyleIdx="0" presStyleCnt="3" custLinFactNeighborX="49209" custLinFactNeighborY="-80516">
        <dgm:presLayoutVars>
          <dgm:chMax val="0"/>
          <dgm:chPref val="0"/>
          <dgm:bulletEnabled val="1"/>
        </dgm:presLayoutVars>
      </dgm:prSet>
      <dgm:spPr/>
      <dgm:t>
        <a:bodyPr/>
        <a:lstStyle/>
        <a:p>
          <a:endParaRPr lang="en-US"/>
        </a:p>
      </dgm:t>
    </dgm:pt>
    <dgm:pt modelId="{BD0543B6-AE1B-4AB3-8297-C2C3D3B5BE5D}" type="pres">
      <dgm:prSet presAssocID="{BADE1EB7-2E79-4615-9147-CB7ED35DB275}" presName="parTxOnlySpace" presStyleCnt="0"/>
      <dgm:spPr/>
      <dgm:t>
        <a:bodyPr/>
        <a:lstStyle/>
        <a:p>
          <a:endParaRPr lang="en-US"/>
        </a:p>
      </dgm:t>
    </dgm:pt>
    <dgm:pt modelId="{C1076538-D8E5-48DD-A965-A8A36DAF0DB5}" type="pres">
      <dgm:prSet presAssocID="{48B6BF10-C8BD-4B11-A96F-F7832674A90D}" presName="parTxOnly" presStyleLbl="node1" presStyleIdx="1" presStyleCnt="3" custLinFactNeighborX="49209" custLinFactNeighborY="-80545">
        <dgm:presLayoutVars>
          <dgm:chMax val="0"/>
          <dgm:chPref val="0"/>
          <dgm:bulletEnabled val="1"/>
        </dgm:presLayoutVars>
      </dgm:prSet>
      <dgm:spPr/>
      <dgm:t>
        <a:bodyPr/>
        <a:lstStyle/>
        <a:p>
          <a:endParaRPr lang="en-US"/>
        </a:p>
      </dgm:t>
    </dgm:pt>
    <dgm:pt modelId="{A7A2093E-C7D9-4781-8759-415F3E8AD63C}" type="pres">
      <dgm:prSet presAssocID="{4994B39F-A3CC-4004-B5F8-8E69CA790106}" presName="parTxOnlySpace" presStyleCnt="0"/>
      <dgm:spPr/>
      <dgm:t>
        <a:bodyPr/>
        <a:lstStyle/>
        <a:p>
          <a:endParaRPr lang="en-US"/>
        </a:p>
      </dgm:t>
    </dgm:pt>
    <dgm:pt modelId="{D75BAD55-963B-4873-B224-BBC99D5E76B6}" type="pres">
      <dgm:prSet presAssocID="{9DAAE88F-41EB-4F06-BED6-7176714AB641}" presName="parTxOnly" presStyleLbl="node1" presStyleIdx="2" presStyleCnt="3" custLinFactNeighborX="50029" custLinFactNeighborY="-80545">
        <dgm:presLayoutVars>
          <dgm:chMax val="0"/>
          <dgm:chPref val="0"/>
          <dgm:bulletEnabled val="1"/>
        </dgm:presLayoutVars>
      </dgm:prSet>
      <dgm:spPr/>
      <dgm:t>
        <a:bodyPr/>
        <a:lstStyle/>
        <a:p>
          <a:endParaRPr lang="en-US"/>
        </a:p>
      </dgm:t>
    </dgm:pt>
  </dgm:ptLst>
  <dgm:cxnLst>
    <dgm:cxn modelId="{F4964FB2-320D-473D-B759-4FEA14CEB6D9}" type="presOf" srcId="{48B6BF10-C8BD-4B11-A96F-F7832674A90D}" destId="{C1076538-D8E5-48DD-A965-A8A36DAF0DB5}" srcOrd="0" destOrd="0" presId="urn:microsoft.com/office/officeart/2005/8/layout/chevron1"/>
    <dgm:cxn modelId="{03EA6898-168F-4BB9-B123-AB5D07AF7473}" srcId="{9E138330-CFE5-4CAB-92D8-F6CD45223A6B}" destId="{D04EB22C-8D6D-401D-AE04-98D8B4D23719}" srcOrd="0" destOrd="0" parTransId="{C36A5110-7097-400A-828B-01AB25E20238}" sibTransId="{BADE1EB7-2E79-4615-9147-CB7ED35DB275}"/>
    <dgm:cxn modelId="{B4AA41C3-7B62-49EB-82B6-306E91C6256D}" srcId="{9E138330-CFE5-4CAB-92D8-F6CD45223A6B}" destId="{48B6BF10-C8BD-4B11-A96F-F7832674A90D}" srcOrd="1" destOrd="0" parTransId="{9F519E5A-F660-460A-AC29-6FB08DDEF4B3}" sibTransId="{4994B39F-A3CC-4004-B5F8-8E69CA790106}"/>
    <dgm:cxn modelId="{7A4A09E6-A65A-4BF0-A30F-66E56F8FFE60}" type="presOf" srcId="{9DAAE88F-41EB-4F06-BED6-7176714AB641}" destId="{D75BAD55-963B-4873-B224-BBC99D5E76B6}" srcOrd="0" destOrd="0" presId="urn:microsoft.com/office/officeart/2005/8/layout/chevron1"/>
    <dgm:cxn modelId="{80659249-9AC2-4440-8233-9D8F280837B9}" type="presOf" srcId="{9E138330-CFE5-4CAB-92D8-F6CD45223A6B}" destId="{92C8691F-89E3-4ED2-8E2B-AD00B693195D}" srcOrd="0" destOrd="0" presId="urn:microsoft.com/office/officeart/2005/8/layout/chevron1"/>
    <dgm:cxn modelId="{D78AC50F-2FDD-4FC1-844B-999FBB9D9120}" type="presOf" srcId="{D04EB22C-8D6D-401D-AE04-98D8B4D23719}" destId="{E386D688-9C8D-40ED-AB0C-52A32B4EA43B}" srcOrd="0" destOrd="0" presId="urn:microsoft.com/office/officeart/2005/8/layout/chevron1"/>
    <dgm:cxn modelId="{9B95E848-4269-4B42-B9EA-95BD8AEC5C6D}" srcId="{9E138330-CFE5-4CAB-92D8-F6CD45223A6B}" destId="{9DAAE88F-41EB-4F06-BED6-7176714AB641}" srcOrd="2" destOrd="0" parTransId="{DCA77875-F11F-4CC8-A314-436B9E9DB659}" sibTransId="{F60D7BFD-1098-4F28-830C-65FBDBB9FF6E}"/>
    <dgm:cxn modelId="{FCC2B853-6C85-4E97-AC57-18A9934C79BE}" type="presParOf" srcId="{92C8691F-89E3-4ED2-8E2B-AD00B693195D}" destId="{E386D688-9C8D-40ED-AB0C-52A32B4EA43B}" srcOrd="0" destOrd="0" presId="urn:microsoft.com/office/officeart/2005/8/layout/chevron1"/>
    <dgm:cxn modelId="{0E0052F9-9CF8-43E0-A2F1-1C3346E038F5}" type="presParOf" srcId="{92C8691F-89E3-4ED2-8E2B-AD00B693195D}" destId="{BD0543B6-AE1B-4AB3-8297-C2C3D3B5BE5D}" srcOrd="1" destOrd="0" presId="urn:microsoft.com/office/officeart/2005/8/layout/chevron1"/>
    <dgm:cxn modelId="{706B3BC2-78D4-4A25-AC5D-9F4304F2043E}" type="presParOf" srcId="{92C8691F-89E3-4ED2-8E2B-AD00B693195D}" destId="{C1076538-D8E5-48DD-A965-A8A36DAF0DB5}" srcOrd="2" destOrd="0" presId="urn:microsoft.com/office/officeart/2005/8/layout/chevron1"/>
    <dgm:cxn modelId="{B3D4179D-A772-4341-B418-2F9803E1C720}" type="presParOf" srcId="{92C8691F-89E3-4ED2-8E2B-AD00B693195D}" destId="{A7A2093E-C7D9-4781-8759-415F3E8AD63C}" srcOrd="3" destOrd="0" presId="urn:microsoft.com/office/officeart/2005/8/layout/chevron1"/>
    <dgm:cxn modelId="{78666087-20C0-4AAD-9BAB-8DEEAD569401}" type="presParOf" srcId="{92C8691F-89E3-4ED2-8E2B-AD00B693195D}" destId="{D75BAD55-963B-4873-B224-BBC99D5E76B6}"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sz="quarter" idx="1"/>
          </p:nvPr>
        </p:nvSpPr>
        <p:spPr>
          <a:xfrm>
            <a:off x="4014100" y="0"/>
            <a:ext cx="3070860" cy="468630"/>
          </a:xfrm>
          <a:prstGeom prst="rect">
            <a:avLst/>
          </a:prstGeom>
        </p:spPr>
        <p:txBody>
          <a:bodyPr vert="horz" lIns="94046" tIns="47023" rIns="94046" bIns="47023" rtlCol="0"/>
          <a:lstStyle>
            <a:lvl1pPr algn="r">
              <a:defRPr sz="1200"/>
            </a:lvl1pPr>
          </a:lstStyle>
          <a:p>
            <a:fld id="{5545CBF2-2958-43DE-8EEA-D5998EBD4AC0}" type="datetimeFigureOut">
              <a:rPr lang="en-US" smtClean="0"/>
              <a:pPr/>
              <a:t>8/15/2014</a:t>
            </a:fld>
            <a:endParaRPr lang="en-US"/>
          </a:p>
        </p:txBody>
      </p:sp>
      <p:sp>
        <p:nvSpPr>
          <p:cNvPr id="4" name="Footer Placeholder 3"/>
          <p:cNvSpPr>
            <a:spLocks noGrp="1"/>
          </p:cNvSpPr>
          <p:nvPr>
            <p:ph type="ftr" sz="quarter" idx="2"/>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5" name="Slide Number Placeholder 4"/>
          <p:cNvSpPr>
            <a:spLocks noGrp="1"/>
          </p:cNvSpPr>
          <p:nvPr>
            <p:ph type="sldNum" sz="quarter" idx="3"/>
          </p:nvPr>
        </p:nvSpPr>
        <p:spPr>
          <a:xfrm>
            <a:off x="4014100" y="8902343"/>
            <a:ext cx="3070860" cy="468630"/>
          </a:xfrm>
          <a:prstGeom prst="rect">
            <a:avLst/>
          </a:prstGeom>
        </p:spPr>
        <p:txBody>
          <a:bodyPr vert="horz" lIns="94046" tIns="47023" rIns="94046" bIns="47023" rtlCol="0" anchor="b"/>
          <a:lstStyle>
            <a:lvl1pPr algn="r">
              <a:defRPr sz="1200"/>
            </a:lvl1pPr>
          </a:lstStyle>
          <a:p>
            <a:fld id="{2AD6055C-6F17-451D-8CCA-129BDEF4919F}" type="slidenum">
              <a:rPr lang="en-US" smtClean="0"/>
              <a:pPr/>
              <a:t>‹#›</a:t>
            </a:fld>
            <a:endParaRPr lang="en-US"/>
          </a:p>
        </p:txBody>
      </p:sp>
    </p:spTree>
    <p:extLst>
      <p:ext uri="{BB962C8B-B14F-4D97-AF65-F5344CB8AC3E}">
        <p14:creationId xmlns:p14="http://schemas.microsoft.com/office/powerpoint/2010/main" val="9652267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idx="1"/>
          </p:nvPr>
        </p:nvSpPr>
        <p:spPr>
          <a:xfrm>
            <a:off x="4014100" y="0"/>
            <a:ext cx="3070860" cy="468630"/>
          </a:xfrm>
          <a:prstGeom prst="rect">
            <a:avLst/>
          </a:prstGeom>
        </p:spPr>
        <p:txBody>
          <a:bodyPr vert="horz" lIns="94046" tIns="47023" rIns="94046" bIns="47023" rtlCol="0"/>
          <a:lstStyle>
            <a:lvl1pPr algn="r">
              <a:defRPr sz="1200"/>
            </a:lvl1pPr>
          </a:lstStyle>
          <a:p>
            <a:fld id="{CD4F9A60-696F-4C3C-A920-E2089FA44291}" type="datetimeFigureOut">
              <a:rPr lang="en-US" smtClean="0"/>
              <a:pPr/>
              <a:t>8/15/2014</a:t>
            </a:fld>
            <a:endParaRPr lang="en-US"/>
          </a:p>
        </p:txBody>
      </p:sp>
      <p:sp>
        <p:nvSpPr>
          <p:cNvPr id="4" name="Slide Image Placeholder 3"/>
          <p:cNvSpPr>
            <a:spLocks noGrp="1" noRot="1" noChangeAspect="1"/>
          </p:cNvSpPr>
          <p:nvPr>
            <p:ph type="sldImg" idx="2"/>
          </p:nvPr>
        </p:nvSpPr>
        <p:spPr>
          <a:xfrm>
            <a:off x="1200150" y="703263"/>
            <a:ext cx="4686300" cy="3514725"/>
          </a:xfrm>
          <a:prstGeom prst="rect">
            <a:avLst/>
          </a:prstGeom>
          <a:noFill/>
          <a:ln w="12700">
            <a:solidFill>
              <a:prstClr val="black"/>
            </a:solidFill>
          </a:ln>
        </p:spPr>
        <p:txBody>
          <a:bodyPr vert="horz" lIns="94046" tIns="47023" rIns="94046" bIns="47023" rtlCol="0" anchor="ctr"/>
          <a:lstStyle/>
          <a:p>
            <a:endParaRPr lang="en-US"/>
          </a:p>
        </p:txBody>
      </p:sp>
      <p:sp>
        <p:nvSpPr>
          <p:cNvPr id="5" name="Notes Placeholder 4"/>
          <p:cNvSpPr>
            <a:spLocks noGrp="1"/>
          </p:cNvSpPr>
          <p:nvPr>
            <p:ph type="body" sz="quarter" idx="3"/>
          </p:nvPr>
        </p:nvSpPr>
        <p:spPr>
          <a:xfrm>
            <a:off x="708660" y="4451985"/>
            <a:ext cx="5669280" cy="4217670"/>
          </a:xfrm>
          <a:prstGeom prst="rect">
            <a:avLst/>
          </a:prstGeom>
        </p:spPr>
        <p:txBody>
          <a:bodyPr vert="horz" lIns="94046" tIns="47023" rIns="94046" bIns="4702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7" name="Slide Number Placeholder 6"/>
          <p:cNvSpPr>
            <a:spLocks noGrp="1"/>
          </p:cNvSpPr>
          <p:nvPr>
            <p:ph type="sldNum" sz="quarter" idx="5"/>
          </p:nvPr>
        </p:nvSpPr>
        <p:spPr>
          <a:xfrm>
            <a:off x="4014100" y="8902343"/>
            <a:ext cx="3070860" cy="468630"/>
          </a:xfrm>
          <a:prstGeom prst="rect">
            <a:avLst/>
          </a:prstGeom>
        </p:spPr>
        <p:txBody>
          <a:bodyPr vert="horz" lIns="94046" tIns="47023" rIns="94046" bIns="47023" rtlCol="0" anchor="b"/>
          <a:lstStyle>
            <a:lvl1pPr algn="r">
              <a:defRPr sz="1200"/>
            </a:lvl1pPr>
          </a:lstStyle>
          <a:p>
            <a:fld id="{8D6BCC68-D0F3-41B4-8FD7-4F30EEB94784}" type="slidenum">
              <a:rPr lang="en-US" smtClean="0"/>
              <a:pPr/>
              <a:t>‹#›</a:t>
            </a:fld>
            <a:endParaRPr lang="en-US"/>
          </a:p>
        </p:txBody>
      </p:sp>
    </p:spTree>
    <p:extLst>
      <p:ext uri="{BB962C8B-B14F-4D97-AF65-F5344CB8AC3E}">
        <p14:creationId xmlns:p14="http://schemas.microsoft.com/office/powerpoint/2010/main" val="3223575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a:lstStyle/>
          <a:p>
            <a:r>
              <a:rPr lang="en-US" dirty="0" smtClean="0">
                <a:ea typeface="ＭＳ Ｐゴシック" pitchFamily="34" charset="-128"/>
              </a:rPr>
              <a:t>Explain more about the content &amp; language objectives</a:t>
            </a:r>
          </a:p>
          <a:p>
            <a:r>
              <a:rPr lang="en-US" dirty="0" smtClean="0">
                <a:ea typeface="ＭＳ Ｐゴシック" pitchFamily="34" charset="-128"/>
              </a:rPr>
              <a:t>Think ahead about what vocabulary students will need</a:t>
            </a:r>
          </a:p>
          <a:p>
            <a:r>
              <a:rPr lang="en-US" dirty="0" smtClean="0">
                <a:ea typeface="ＭＳ Ｐゴシック" pitchFamily="34" charset="-128"/>
              </a:rPr>
              <a:t>What materials will make it easier to understand</a:t>
            </a:r>
          </a:p>
        </p:txBody>
      </p:sp>
      <p:sp>
        <p:nvSpPr>
          <p:cNvPr id="97284" name="Header Placeholder 3"/>
          <p:cNvSpPr>
            <a:spLocks noGrp="1"/>
          </p:cNvSpPr>
          <p:nvPr>
            <p:ph type="hdr" sz="quarter"/>
          </p:nvPr>
        </p:nvSpPr>
        <p:spPr bwMode="auto">
          <a:noFill/>
          <a:ln>
            <a:miter lim="800000"/>
            <a:headEnd/>
            <a:tailEnd/>
          </a:ln>
        </p:spPr>
        <p:txBody>
          <a:bodyPr/>
          <a:lstStyle/>
          <a:p>
            <a:r>
              <a:rPr lang="en-US" dirty="0" smtClean="0">
                <a:latin typeface="Calibri" pitchFamily="34" charset="0"/>
                <a:ea typeface="ＭＳ Ｐゴシック" pitchFamily="34" charset="-128"/>
              </a:rPr>
              <a:t>NC Guide to the SIOP Model Institute             The SIOP Model Overview</a:t>
            </a:r>
          </a:p>
        </p:txBody>
      </p:sp>
      <p:sp>
        <p:nvSpPr>
          <p:cNvPr id="97285" name="Slide Number Placeholder 4"/>
          <p:cNvSpPr>
            <a:spLocks noGrp="1"/>
          </p:cNvSpPr>
          <p:nvPr>
            <p:ph type="sldNum" sz="quarter" idx="5"/>
          </p:nvPr>
        </p:nvSpPr>
        <p:spPr bwMode="auto">
          <a:noFill/>
          <a:ln>
            <a:miter lim="800000"/>
            <a:headEnd/>
            <a:tailEnd/>
          </a:ln>
        </p:spPr>
        <p:txBody>
          <a:bodyPr/>
          <a:lstStyle/>
          <a:p>
            <a:fld id="{CCA1DCB8-2789-4901-A999-1546FBE01801}" type="slidenum">
              <a:rPr lang="en-US" smtClean="0">
                <a:latin typeface="Calibri" pitchFamily="34" charset="0"/>
                <a:ea typeface="ＭＳ Ｐゴシック" pitchFamily="34" charset="-128"/>
              </a:rPr>
              <a:pPr/>
              <a:t>1</a:t>
            </a:fld>
            <a:endParaRPr lang="en-US" dirty="0" smtClean="0">
              <a:latin typeface="Calibri" pitchFamily="34" charset="0"/>
              <a:ea typeface="ＭＳ Ｐゴシック" pitchFamily="34" charset="-128"/>
            </a:endParaRPr>
          </a:p>
        </p:txBody>
      </p:sp>
    </p:spTree>
    <p:extLst>
      <p:ext uri="{BB962C8B-B14F-4D97-AF65-F5344CB8AC3E}">
        <p14:creationId xmlns:p14="http://schemas.microsoft.com/office/powerpoint/2010/main" val="2519033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bwMode="auto">
          <a:noFill/>
          <a:ln>
            <a:miter lim="800000"/>
            <a:headEnd/>
            <a:tailEnd/>
          </a:ln>
        </p:spPr>
        <p:txBody>
          <a:bodyPr/>
          <a:lstStyle/>
          <a:p>
            <a:fld id="{D792673E-DC67-42A3-9B06-4877401979CB}" type="slidenum">
              <a:rPr lang="en-US" smtClean="0">
                <a:latin typeface="Calibri" pitchFamily="34" charset="0"/>
                <a:ea typeface="ＭＳ Ｐゴシック" pitchFamily="34" charset="-128"/>
              </a:rPr>
              <a:pPr/>
              <a:t>2</a:t>
            </a:fld>
            <a:endParaRPr lang="en-US" dirty="0" smtClean="0">
              <a:latin typeface="Calibri" pitchFamily="34" charset="0"/>
              <a:ea typeface="ＭＳ Ｐゴシック" pitchFamily="34" charset="-128"/>
            </a:endParaRPr>
          </a:p>
        </p:txBody>
      </p:sp>
      <p:sp>
        <p:nvSpPr>
          <p:cNvPr id="983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8308" name="Rectangle 3"/>
          <p:cNvSpPr>
            <a:spLocks noGrp="1" noChangeArrowheads="1"/>
          </p:cNvSpPr>
          <p:nvPr>
            <p:ph type="body" idx="1"/>
          </p:nvPr>
        </p:nvSpPr>
        <p:spPr bwMode="auto">
          <a:noFill/>
        </p:spPr>
        <p:txBody>
          <a:bodyPr/>
          <a:lstStyle/>
          <a:p>
            <a:r>
              <a:rPr lang="en-US" dirty="0" smtClean="0">
                <a:ea typeface="ＭＳ Ｐゴシック" pitchFamily="34" charset="-128"/>
              </a:rPr>
              <a:t>Help participants to understand that there are 3 features to Building Background that enhance the effectiveness of our lessons---SIOP helps teachers to EXPLICITLY LINK TO STUDENT’S BACKGROUND, EXPLICITLY AND INTENTIONALLY LINK TO PAST LEARNING OVER AND OVER AGAIN, AND EXPLICITLY DEVELOP KEY VOCABULARY SO THAT IT IS ACQUIRED BY ALL STUDENTS!</a:t>
            </a:r>
          </a:p>
        </p:txBody>
      </p:sp>
    </p:spTree>
    <p:extLst>
      <p:ext uri="{BB962C8B-B14F-4D97-AF65-F5344CB8AC3E}">
        <p14:creationId xmlns:p14="http://schemas.microsoft.com/office/powerpoint/2010/main" val="4008895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bwMode="auto">
          <a:noFill/>
          <a:ln>
            <a:miter lim="800000"/>
            <a:headEnd/>
            <a:tailEnd/>
          </a:ln>
        </p:spPr>
        <p:txBody>
          <a:bodyPr/>
          <a:lstStyle/>
          <a:p>
            <a:fld id="{91DDE2A5-55A9-479D-BA62-1496DA9B49E1}" type="slidenum">
              <a:rPr lang="en-US" smtClean="0">
                <a:latin typeface="Calibri" pitchFamily="34" charset="0"/>
                <a:ea typeface="ＭＳ Ｐゴシック" pitchFamily="34" charset="-128"/>
              </a:rPr>
              <a:pPr/>
              <a:t>6</a:t>
            </a:fld>
            <a:endParaRPr lang="en-US" dirty="0" smtClean="0">
              <a:latin typeface="Calibri" pitchFamily="34" charset="0"/>
              <a:ea typeface="ＭＳ Ｐゴシック" pitchFamily="34" charset="-128"/>
            </a:endParaRPr>
          </a:p>
        </p:txBody>
      </p:sp>
      <p:sp>
        <p:nvSpPr>
          <p:cNvPr id="993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9332" name="Rectangle 3"/>
          <p:cNvSpPr>
            <a:spLocks noGrp="1" noChangeArrowheads="1"/>
          </p:cNvSpPr>
          <p:nvPr>
            <p:ph type="body" idx="1"/>
          </p:nvPr>
        </p:nvSpPr>
        <p:spPr bwMode="auto">
          <a:noFill/>
        </p:spPr>
        <p:txBody>
          <a:bodyPr/>
          <a:lstStyle/>
          <a:p>
            <a:r>
              <a:rPr lang="en-US" dirty="0" smtClean="0">
                <a:ea typeface="ＭＳ Ｐゴシック" pitchFamily="34" charset="-128"/>
              </a:rPr>
              <a:t>These Features ARE IMPORTANT to helping teachers be more EXPLICIT in providing opportunities for students to PRACTICE AND APPLY what they are learning!!! These are the features of Practice and Application. These features ensure that we are explicitly and intentionally making an effort to provide genuine practice (over and over again through out year) and review (over and over again throughout year) of concepts, skills, language and thinking for ALL students. </a:t>
            </a:r>
            <a:r>
              <a:rPr lang="en-US" u="sng" dirty="0" smtClean="0">
                <a:ea typeface="ＭＳ Ｐゴシック" pitchFamily="34" charset="-128"/>
              </a:rPr>
              <a:t>Hands-on materials</a:t>
            </a:r>
            <a:r>
              <a:rPr lang="en-US" dirty="0" smtClean="0">
                <a:ea typeface="ＭＳ Ｐゴシック" pitchFamily="34" charset="-128"/>
              </a:rPr>
              <a:t>, </a:t>
            </a:r>
            <a:r>
              <a:rPr lang="en-US" u="sng" dirty="0" smtClean="0">
                <a:ea typeface="ＭＳ Ｐゴシック" pitchFamily="34" charset="-128"/>
              </a:rPr>
              <a:t>Meaningful Activities</a:t>
            </a:r>
            <a:r>
              <a:rPr lang="en-US" dirty="0" smtClean="0">
                <a:ea typeface="ＭＳ Ｐゴシック" pitchFamily="34" charset="-128"/>
              </a:rPr>
              <a:t> that provide lots of opportunities for students to apply their skills and knowledge and </a:t>
            </a:r>
            <a:r>
              <a:rPr lang="en-US" u="sng" dirty="0" smtClean="0">
                <a:ea typeface="ＭＳ Ｐゴシック" pitchFamily="34" charset="-128"/>
              </a:rPr>
              <a:t>Integration</a:t>
            </a:r>
            <a:r>
              <a:rPr lang="en-US" dirty="0" smtClean="0">
                <a:ea typeface="ＭＳ Ｐゴシック" pitchFamily="34" charset="-128"/>
              </a:rPr>
              <a:t> </a:t>
            </a:r>
            <a:r>
              <a:rPr lang="en-US" u="sng" dirty="0" smtClean="0">
                <a:ea typeface="ＭＳ Ｐゴシック" pitchFamily="34" charset="-128"/>
              </a:rPr>
              <a:t>of</a:t>
            </a:r>
            <a:r>
              <a:rPr lang="en-US" dirty="0" smtClean="0">
                <a:ea typeface="ＭＳ Ｐゴシック" pitchFamily="34" charset="-128"/>
              </a:rPr>
              <a:t> </a:t>
            </a:r>
            <a:r>
              <a:rPr lang="en-US" u="sng" dirty="0" smtClean="0">
                <a:ea typeface="ＭＳ Ｐゴシック" pitchFamily="34" charset="-128"/>
              </a:rPr>
              <a:t>the language of the content for reading, writing, listening, speaking and thinking-</a:t>
            </a:r>
            <a:r>
              <a:rPr lang="en-US" dirty="0" smtClean="0">
                <a:ea typeface="ＭＳ Ｐゴシック" pitchFamily="34" charset="-128"/>
              </a:rPr>
              <a:t>--guarantee more effective lessons and student success. Remember these 3 features or at least be ready to find them on your green card under Practice and Application!</a:t>
            </a:r>
          </a:p>
          <a:p>
            <a:r>
              <a:rPr lang="en-US" dirty="0" smtClean="0">
                <a:ea typeface="ＭＳ Ｐゴシック" pitchFamily="34" charset="-128"/>
              </a:rPr>
              <a:t>Discuss each feature briefly…</a:t>
            </a:r>
          </a:p>
          <a:p>
            <a:r>
              <a:rPr lang="en-US" dirty="0" smtClean="0">
                <a:ea typeface="ＭＳ Ｐゴシック" pitchFamily="34" charset="-128"/>
              </a:rPr>
              <a:t>Review language skills- reading, writing, listening, speaking, thinking</a:t>
            </a:r>
          </a:p>
        </p:txBody>
      </p:sp>
    </p:spTree>
    <p:extLst>
      <p:ext uri="{BB962C8B-B14F-4D97-AF65-F5344CB8AC3E}">
        <p14:creationId xmlns:p14="http://schemas.microsoft.com/office/powerpoint/2010/main" val="317294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bwMode="auto">
          <a:noFill/>
          <a:ln>
            <a:miter lim="800000"/>
            <a:headEnd/>
            <a:tailEnd/>
          </a:ln>
        </p:spPr>
        <p:txBody>
          <a:bodyPr/>
          <a:lstStyle/>
          <a:p>
            <a:fld id="{C3C8E89D-5059-4E71-A21C-059B4C715054}" type="slidenum">
              <a:rPr lang="en-US" smtClean="0">
                <a:latin typeface="Calibri" pitchFamily="34" charset="0"/>
                <a:ea typeface="ＭＳ Ｐゴシック" pitchFamily="34" charset="-128"/>
              </a:rPr>
              <a:pPr/>
              <a:t>7</a:t>
            </a:fld>
            <a:endParaRPr lang="en-US" dirty="0" smtClean="0">
              <a:latin typeface="Calibri" pitchFamily="34" charset="0"/>
              <a:ea typeface="ＭＳ Ｐゴシック" pitchFamily="34" charset="-128"/>
            </a:endParaRPr>
          </a:p>
        </p:txBody>
      </p:sp>
      <p:sp>
        <p:nvSpPr>
          <p:cNvPr id="1003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0356" name="Rectangle 3"/>
          <p:cNvSpPr>
            <a:spLocks noGrp="1" noChangeArrowheads="1"/>
          </p:cNvSpPr>
          <p:nvPr>
            <p:ph type="body" idx="1"/>
          </p:nvPr>
        </p:nvSpPr>
        <p:spPr bwMode="auto">
          <a:noFill/>
        </p:spPr>
        <p:txBody>
          <a:bodyPr/>
          <a:lstStyle/>
          <a:p>
            <a:pPr>
              <a:lnSpc>
                <a:spcPct val="80000"/>
              </a:lnSpc>
            </a:pPr>
            <a:r>
              <a:rPr lang="en-US" sz="800" b="1" dirty="0">
                <a:ea typeface="ＭＳ Ｐゴシック" pitchFamily="34" charset="-128"/>
              </a:rPr>
              <a:t>Discuss each feature</a:t>
            </a:r>
            <a:endParaRPr lang="en-US" sz="800" dirty="0">
              <a:ea typeface="ＭＳ Ｐゴシック" pitchFamily="34" charset="-128"/>
            </a:endParaRPr>
          </a:p>
          <a:p>
            <a:pPr lvl="1">
              <a:lnSpc>
                <a:spcPct val="80000"/>
              </a:lnSpc>
              <a:buFontTx/>
              <a:buChar char="•"/>
            </a:pPr>
            <a:r>
              <a:rPr lang="en-US" sz="800" dirty="0">
                <a:ea typeface="ＭＳ Ｐゴシック" pitchFamily="34" charset="-128"/>
              </a:rPr>
              <a:t>Content objectives- concretely identify what students should know/be able to do- support content SCS</a:t>
            </a:r>
          </a:p>
          <a:p>
            <a:pPr lvl="1">
              <a:lnSpc>
                <a:spcPct val="80000"/>
              </a:lnSpc>
              <a:buFontTx/>
              <a:buChar char="•"/>
            </a:pPr>
            <a:r>
              <a:rPr lang="en-US" sz="800" dirty="0">
                <a:ea typeface="ＭＳ Ｐゴシック" pitchFamily="34" charset="-128"/>
              </a:rPr>
              <a:t>Language objectives- techniques that support students’ language development- supports ELD</a:t>
            </a:r>
          </a:p>
          <a:p>
            <a:pPr lvl="1">
              <a:lnSpc>
                <a:spcPct val="80000"/>
              </a:lnSpc>
              <a:buFontTx/>
              <a:buChar char="•"/>
            </a:pPr>
            <a:r>
              <a:rPr lang="en-US" sz="800" dirty="0">
                <a:ea typeface="ＭＳ Ｐゴシック" pitchFamily="34" charset="-128"/>
              </a:rPr>
              <a:t>Students engaged- time spent wisely/on-task</a:t>
            </a:r>
          </a:p>
          <a:p>
            <a:pPr lvl="1">
              <a:lnSpc>
                <a:spcPct val="80000"/>
              </a:lnSpc>
              <a:buFontTx/>
              <a:buChar char="•"/>
            </a:pPr>
            <a:r>
              <a:rPr lang="en-US" sz="800" dirty="0">
                <a:ea typeface="ＭＳ Ｐゴシック" pitchFamily="34" charset="-128"/>
              </a:rPr>
              <a:t>Pacing of lesson- rate at which the information is presented during a lesson</a:t>
            </a:r>
          </a:p>
          <a:p>
            <a:pPr>
              <a:lnSpc>
                <a:spcPct val="80000"/>
              </a:lnSpc>
            </a:pPr>
            <a:r>
              <a:rPr lang="en-US" sz="800" b="1" dirty="0">
                <a:ea typeface="ＭＳ Ｐゴシック" pitchFamily="34" charset="-128"/>
              </a:rPr>
              <a:t>Why are these features important for Lesson Delivery in a sheltered instruction (SI) lesson?</a:t>
            </a:r>
            <a:endParaRPr lang="en-US" sz="800" dirty="0">
              <a:ea typeface="ＭＳ Ｐゴシック" pitchFamily="34" charset="-128"/>
            </a:endParaRPr>
          </a:p>
          <a:p>
            <a:pPr>
              <a:lnSpc>
                <a:spcPct val="80000"/>
              </a:lnSpc>
            </a:pPr>
            <a:r>
              <a:rPr lang="en-US" sz="800" i="1" dirty="0">
                <a:ea typeface="ＭＳ Ｐゴシック" pitchFamily="34" charset="-128"/>
              </a:rPr>
              <a:t>Trainer Questions</a:t>
            </a:r>
          </a:p>
          <a:p>
            <a:pPr>
              <a:lnSpc>
                <a:spcPct val="80000"/>
              </a:lnSpc>
            </a:pPr>
            <a:r>
              <a:rPr lang="en-US" sz="800" i="1" dirty="0">
                <a:ea typeface="ＭＳ Ｐゴシック" pitchFamily="34" charset="-128"/>
              </a:rPr>
              <a:t> Is it necessary to tell the objective to the students?</a:t>
            </a:r>
          </a:p>
          <a:p>
            <a:pPr>
              <a:lnSpc>
                <a:spcPct val="80000"/>
              </a:lnSpc>
            </a:pPr>
            <a:r>
              <a:rPr lang="en-US" sz="800" i="1" dirty="0">
                <a:ea typeface="ＭＳ Ｐゴシック" pitchFamily="34" charset="-128"/>
              </a:rPr>
              <a:t>Is it a good idea to review the objectives at the end of each lesson?</a:t>
            </a:r>
          </a:p>
          <a:p>
            <a:pPr>
              <a:lnSpc>
                <a:spcPct val="80000"/>
              </a:lnSpc>
            </a:pPr>
            <a:r>
              <a:rPr lang="en-US" sz="800" i="1" dirty="0">
                <a:ea typeface="ＭＳ Ｐゴシック" pitchFamily="34" charset="-128"/>
              </a:rPr>
              <a:t>How do the objectives affect the pacing of a lesson?</a:t>
            </a:r>
            <a:endParaRPr lang="en-US" sz="800" dirty="0">
              <a:ea typeface="ＭＳ Ｐゴシック" pitchFamily="34" charset="-128"/>
            </a:endParaRPr>
          </a:p>
          <a:p>
            <a:pPr lvl="1">
              <a:lnSpc>
                <a:spcPct val="80000"/>
              </a:lnSpc>
            </a:pPr>
            <a:r>
              <a:rPr lang="en-US" sz="800" b="1" dirty="0">
                <a:ea typeface="ＭＳ Ｐゴシック" pitchFamily="34" charset="-128"/>
              </a:rPr>
              <a:t>Content objectives</a:t>
            </a:r>
            <a:r>
              <a:rPr lang="en-US" sz="800" dirty="0">
                <a:ea typeface="ＭＳ Ｐゴシック" pitchFamily="34" charset="-128"/>
              </a:rPr>
              <a:t>: must be clearly supported by lesson delivery:</a:t>
            </a:r>
          </a:p>
          <a:p>
            <a:pPr lvl="2">
              <a:lnSpc>
                <a:spcPct val="80000"/>
              </a:lnSpc>
              <a:buFontTx/>
              <a:buChar char="•"/>
            </a:pPr>
            <a:r>
              <a:rPr lang="en-US" sz="800" dirty="0">
                <a:ea typeface="ＭＳ Ｐゴシック" pitchFamily="34" charset="-128"/>
              </a:rPr>
              <a:t>Should be stated orally</a:t>
            </a:r>
          </a:p>
          <a:p>
            <a:pPr lvl="2">
              <a:lnSpc>
                <a:spcPct val="80000"/>
              </a:lnSpc>
              <a:buFontTx/>
              <a:buChar char="•"/>
            </a:pPr>
            <a:r>
              <a:rPr lang="en-US" sz="800" dirty="0">
                <a:ea typeface="ＭＳ Ｐゴシック" pitchFamily="34" charset="-128"/>
              </a:rPr>
              <a:t>Should be written on board IN STUDENT FRIENDLY LANGUAGE for all to see-preferably in a designated space every time     </a:t>
            </a:r>
          </a:p>
          <a:p>
            <a:pPr lvl="2">
              <a:lnSpc>
                <a:spcPct val="80000"/>
              </a:lnSpc>
              <a:buFontTx/>
              <a:buChar char="•"/>
            </a:pPr>
            <a:r>
              <a:rPr lang="en-US" sz="800" dirty="0">
                <a:ea typeface="ＭＳ Ｐゴシック" pitchFamily="34" charset="-128"/>
              </a:rPr>
              <a:t>Limit content objectives to one or two per lesson </a:t>
            </a:r>
          </a:p>
          <a:p>
            <a:pPr lvl="2">
              <a:lnSpc>
                <a:spcPct val="80000"/>
              </a:lnSpc>
              <a:buFontTx/>
              <a:buChar char="•"/>
            </a:pPr>
            <a:r>
              <a:rPr lang="en-US" sz="800" dirty="0">
                <a:ea typeface="ＭＳ Ｐゴシック" pitchFamily="34" charset="-128"/>
              </a:rPr>
              <a:t>Purpose:</a:t>
            </a:r>
          </a:p>
          <a:p>
            <a:pPr lvl="4">
              <a:lnSpc>
                <a:spcPct val="80000"/>
              </a:lnSpc>
              <a:buFontTx/>
              <a:buAutoNum type="arabicPeriod"/>
            </a:pPr>
            <a:r>
              <a:rPr lang="en-US" sz="800" dirty="0">
                <a:ea typeface="ＭＳ Ｐゴシック" pitchFamily="34" charset="-128"/>
              </a:rPr>
              <a:t>Reminds us of lesson focus</a:t>
            </a:r>
          </a:p>
          <a:p>
            <a:pPr lvl="4">
              <a:lnSpc>
                <a:spcPct val="80000"/>
              </a:lnSpc>
              <a:buFontTx/>
              <a:buAutoNum type="arabicPeriod"/>
            </a:pPr>
            <a:r>
              <a:rPr lang="en-US" sz="800" dirty="0">
                <a:ea typeface="ＭＳ Ｐゴシック" pitchFamily="34" charset="-128"/>
              </a:rPr>
              <a:t>Provides a structure to classroom procedures-before, during, after</a:t>
            </a:r>
          </a:p>
          <a:p>
            <a:pPr lvl="4">
              <a:lnSpc>
                <a:spcPct val="80000"/>
              </a:lnSpc>
              <a:buFontTx/>
              <a:buAutoNum type="arabicPeriod"/>
            </a:pPr>
            <a:r>
              <a:rPr lang="en-US" sz="800" dirty="0">
                <a:ea typeface="ＭＳ Ｐゴシック" pitchFamily="34" charset="-128"/>
              </a:rPr>
              <a:t>Allows students to know direction of the lesson</a:t>
            </a:r>
          </a:p>
          <a:p>
            <a:pPr lvl="4">
              <a:lnSpc>
                <a:spcPct val="80000"/>
              </a:lnSpc>
              <a:buFontTx/>
              <a:buAutoNum type="arabicPeriod"/>
            </a:pPr>
            <a:r>
              <a:rPr lang="en-US" sz="800" dirty="0">
                <a:ea typeface="ＭＳ Ｐゴシック" pitchFamily="34" charset="-128"/>
              </a:rPr>
              <a:t>Supplies way for students and teacher to evaluate lesson in light of content objectives        </a:t>
            </a:r>
          </a:p>
          <a:p>
            <a:pPr>
              <a:lnSpc>
                <a:spcPct val="80000"/>
              </a:lnSpc>
            </a:pPr>
            <a:r>
              <a:rPr lang="en-US" sz="800" b="1" dirty="0">
                <a:ea typeface="ＭＳ Ｐゴシック" pitchFamily="34" charset="-128"/>
              </a:rPr>
              <a:t>Language Objective: </a:t>
            </a:r>
            <a:r>
              <a:rPr lang="en-US" sz="800" dirty="0">
                <a:ea typeface="ＭＳ Ｐゴシック" pitchFamily="34" charset="-128"/>
              </a:rPr>
              <a:t>must be clearly supported by lesson delivery</a:t>
            </a:r>
          </a:p>
          <a:p>
            <a:pPr lvl="2">
              <a:lnSpc>
                <a:spcPct val="80000"/>
              </a:lnSpc>
              <a:buFontTx/>
              <a:buChar char="•"/>
            </a:pPr>
            <a:r>
              <a:rPr lang="en-US" sz="800" dirty="0">
                <a:ea typeface="ＭＳ Ｐゴシック" pitchFamily="34" charset="-128"/>
              </a:rPr>
              <a:t>Should be stated orally</a:t>
            </a:r>
          </a:p>
          <a:p>
            <a:pPr lvl="2">
              <a:lnSpc>
                <a:spcPct val="80000"/>
              </a:lnSpc>
              <a:buFontTx/>
              <a:buChar char="•"/>
            </a:pPr>
            <a:r>
              <a:rPr lang="en-US" sz="800" dirty="0">
                <a:ea typeface="ＭＳ Ｐゴシック" pitchFamily="34" charset="-128"/>
              </a:rPr>
              <a:t>Should be written on board  IN STUDENT FRIENDLY LANGUAGE for all to see-preferably in a designated space every time</a:t>
            </a:r>
          </a:p>
          <a:p>
            <a:pPr lvl="2">
              <a:lnSpc>
                <a:spcPct val="80000"/>
              </a:lnSpc>
              <a:buFontTx/>
              <a:buChar char="•"/>
            </a:pPr>
            <a:r>
              <a:rPr lang="en-US" sz="800" dirty="0">
                <a:ea typeface="ＭＳ Ｐゴシック" pitchFamily="34" charset="-128"/>
              </a:rPr>
              <a:t>Related to NC ELDSCS, Higher Order Thinking Question stems, NCSCS Language, etc…</a:t>
            </a:r>
          </a:p>
          <a:p>
            <a:pPr lvl="2">
              <a:lnSpc>
                <a:spcPct val="80000"/>
              </a:lnSpc>
              <a:buFontTx/>
              <a:buChar char="•"/>
            </a:pPr>
            <a:r>
              <a:rPr lang="en-US" sz="800" dirty="0">
                <a:ea typeface="ＭＳ Ｐゴシック" pitchFamily="34" charset="-128"/>
              </a:rPr>
              <a:t>Can be specific to book language studied (certain verb form, word endings, vocabulary, punctuation, summarizing, active discussion)</a:t>
            </a:r>
          </a:p>
          <a:p>
            <a:pPr lvl="2">
              <a:lnSpc>
                <a:spcPct val="80000"/>
              </a:lnSpc>
              <a:buFontTx/>
              <a:buChar char="•"/>
            </a:pPr>
            <a:r>
              <a:rPr lang="en-US" sz="800" dirty="0">
                <a:ea typeface="ＭＳ Ｐゴシック" pitchFamily="34" charset="-128"/>
              </a:rPr>
              <a:t>Needs to be recognizable in lesson’s delivery</a:t>
            </a:r>
          </a:p>
          <a:p>
            <a:pPr>
              <a:lnSpc>
                <a:spcPct val="80000"/>
              </a:lnSpc>
            </a:pPr>
            <a:endParaRPr lang="en-US" sz="800" dirty="0">
              <a:ea typeface="ＭＳ Ｐゴシック" pitchFamily="34" charset="-128"/>
            </a:endParaRPr>
          </a:p>
        </p:txBody>
      </p:sp>
    </p:spTree>
    <p:extLst>
      <p:ext uri="{BB962C8B-B14F-4D97-AF65-F5344CB8AC3E}">
        <p14:creationId xmlns:p14="http://schemas.microsoft.com/office/powerpoint/2010/main" val="3427217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bwMode="auto">
          <a:noFill/>
          <a:ln>
            <a:miter lim="800000"/>
            <a:headEnd/>
            <a:tailEnd/>
          </a:ln>
        </p:spPr>
        <p:txBody>
          <a:bodyPr/>
          <a:lstStyle/>
          <a:p>
            <a:fld id="{C621F7B5-CE45-46DB-8415-948E46C48C30}" type="slidenum">
              <a:rPr lang="en-US" smtClean="0">
                <a:latin typeface="Calibri" pitchFamily="34" charset="0"/>
                <a:ea typeface="ＭＳ Ｐゴシック" pitchFamily="34" charset="-128"/>
              </a:rPr>
              <a:pPr/>
              <a:t>8</a:t>
            </a:fld>
            <a:endParaRPr lang="en-US" dirty="0" smtClean="0">
              <a:latin typeface="Calibri" pitchFamily="34" charset="0"/>
              <a:ea typeface="ＭＳ Ｐゴシック" pitchFamily="34" charset="-128"/>
            </a:endParaRPr>
          </a:p>
        </p:txBody>
      </p:sp>
      <p:sp>
        <p:nvSpPr>
          <p:cNvPr id="1013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1380" name="Rectangle 3"/>
          <p:cNvSpPr>
            <a:spLocks noGrp="1" noChangeArrowheads="1"/>
          </p:cNvSpPr>
          <p:nvPr>
            <p:ph type="body" idx="1"/>
          </p:nvPr>
        </p:nvSpPr>
        <p:spPr bwMode="auto">
          <a:noFill/>
        </p:spPr>
        <p:txBody>
          <a:bodyPr/>
          <a:lstStyle/>
          <a:p>
            <a:r>
              <a:rPr lang="en-US" dirty="0" smtClean="0">
                <a:ea typeface="ＭＳ Ｐゴシック" pitchFamily="34" charset="-128"/>
              </a:rPr>
              <a:t>Explain the features of the component briefly, and lead into the next slide that explains in more detail…JUST REMIND PARTICIPANTS THAT THESE FEATURES ARE IMPORTANT TO MAKING REVIEW AND ASSESSMENT EFFECTIVE IN OUR CLASSROOMS. IT IS THE EXPLICIT REVIEWING OF VOCABULARY AND CONCEPTS THAT HELP STUDENTS ACQUIRE INFORMATION BEYOND THE TEST. IT IS ONGOING ASSESSMENTS AND CONSISTENT POSITIVE FEEDBACK THAT DRIVES OUR INSTRUCTION, AND PROVIDES THE RIGHT DIAGNOSIS FOR STUDENTS AT RISK, AND THE RIGHT INTERVENTIONS FOR HELPING ALL STUDENTS SUCCEED.</a:t>
            </a:r>
          </a:p>
        </p:txBody>
      </p:sp>
    </p:spTree>
    <p:extLst>
      <p:ext uri="{BB962C8B-B14F-4D97-AF65-F5344CB8AC3E}">
        <p14:creationId xmlns:p14="http://schemas.microsoft.com/office/powerpoint/2010/main" val="374712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7" name="Notes Placeholder 2"/>
          <p:cNvSpPr>
            <a:spLocks noGrp="1"/>
          </p:cNvSpPr>
          <p:nvPr>
            <p:ph type="body" idx="1"/>
          </p:nvPr>
        </p:nvSpPr>
        <p:spPr bwMode="auto">
          <a:noFill/>
        </p:spPr>
        <p:txBody>
          <a:bodyPr/>
          <a:lstStyle/>
          <a:p>
            <a:r>
              <a:rPr lang="en-US" dirty="0" smtClean="0">
                <a:latin typeface="Arial" charset="0"/>
                <a:ea typeface="ＭＳ Ｐゴシック" pitchFamily="34" charset="-128"/>
              </a:rPr>
              <a:t>Almost all of you have been involved in an effort to make the very complicated process of integrating materials into teaching practices manageable for ESL teachers as well as every other educator. Incredible work is occurring all over the state with regards to curriculum and assessment. </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Now we are going to focus on creating language objectives using the three components of MPIs discussed in the last slide. This will aid in establishing a process for connecting CC/ES for both ESL and content area teachers serving ELLs.</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Language objectives are tools that are necessary for both lesson planning AND development of local curriculum resources.</a:t>
            </a:r>
          </a:p>
          <a:p>
            <a:endParaRPr lang="en-US" dirty="0" smtClean="0">
              <a:latin typeface="Arial" charset="0"/>
              <a:ea typeface="ＭＳ Ｐゴシック" pitchFamily="34" charset="-128"/>
            </a:endParaRPr>
          </a:p>
          <a:p>
            <a:r>
              <a:rPr lang="en-US" dirty="0" smtClean="0">
                <a:latin typeface="Arial" charset="0"/>
                <a:ea typeface="ＭＳ Ｐゴシック" pitchFamily="34" charset="-128"/>
              </a:rPr>
              <a:t>Creating language objectives is a straightforward instructional strategy we can use immediately to grant greater access to content for ELLs.  Remember, when ELLs don’t have access to the content, academic gaps may increase.</a:t>
            </a:r>
          </a:p>
          <a:p>
            <a:r>
              <a:rPr lang="en-US" b="1" dirty="0" smtClean="0">
                <a:latin typeface="Arial" charset="0"/>
                <a:ea typeface="ＭＳ Ｐゴシック" pitchFamily="34" charset="-128"/>
              </a:rPr>
              <a:t>Need: Grade level can do descriptors and WIDA resource guide on tables – pick topic from resource guide</a:t>
            </a:r>
          </a:p>
          <a:p>
            <a:r>
              <a:rPr lang="en-US" dirty="0" smtClean="0">
                <a:latin typeface="Arial" charset="0"/>
                <a:ea typeface="ＭＳ Ｐゴシック" pitchFamily="34" charset="-128"/>
              </a:rPr>
              <a:t>In groups of three, participants will use three WIDA curricular resources to write language objectives.   For this activity, the context is an ESL classroom. Participants pick the grade span (K, 1-2, 3-5, 6-8, 9-12).  The proficiency level will be determined by the sample performance criteria. </a:t>
            </a:r>
          </a:p>
          <a:p>
            <a:r>
              <a:rPr lang="en-US" dirty="0" smtClean="0">
                <a:latin typeface="Arial" charset="0"/>
                <a:ea typeface="ＭＳ Ｐゴシック" pitchFamily="34" charset="-128"/>
              </a:rPr>
              <a:t>Choose one item from each of the three cups.  Use those to create a language objective.  Write three on chart paper. Indicate, grade and ELP levels addressed.</a:t>
            </a:r>
          </a:p>
          <a:p>
            <a:r>
              <a:rPr lang="en-US" dirty="0" smtClean="0">
                <a:latin typeface="Arial" charset="0"/>
                <a:ea typeface="ＭＳ Ｐゴシック" pitchFamily="34" charset="-128"/>
              </a:rPr>
              <a:t>Cup 1 – Can Do Descriptors K-12</a:t>
            </a:r>
          </a:p>
          <a:p>
            <a:r>
              <a:rPr lang="en-US" dirty="0" smtClean="0">
                <a:latin typeface="Arial" charset="0"/>
                <a:ea typeface="ＭＳ Ｐゴシック" pitchFamily="34" charset="-128"/>
              </a:rPr>
              <a:t>Cup 2 – ELD Standards</a:t>
            </a:r>
          </a:p>
          <a:p>
            <a:r>
              <a:rPr lang="en-US" dirty="0" smtClean="0">
                <a:latin typeface="Arial" charset="0"/>
                <a:ea typeface="ＭＳ Ｐゴシック" pitchFamily="34" charset="-128"/>
              </a:rPr>
              <a:t>Cup 3 – Examples of Performance Criteria  (Linguistic complexity, language forms and conventions, vocabulary usage)</a:t>
            </a:r>
          </a:p>
          <a:p>
            <a:endParaRPr lang="en-US" dirty="0" smtClean="0">
              <a:latin typeface="Arial" charset="0"/>
              <a:ea typeface="ＭＳ Ｐゴシック" pitchFamily="34" charset="-128"/>
            </a:endParaRPr>
          </a:p>
          <a:p>
            <a:endParaRPr lang="en-US" dirty="0" smtClean="0">
              <a:latin typeface="Arial" charset="0"/>
              <a:ea typeface="ＭＳ Ｐゴシック" pitchFamily="34" charset="-128"/>
            </a:endParaRPr>
          </a:p>
          <a:p>
            <a:endParaRPr lang="en-US" dirty="0" smtClean="0">
              <a:latin typeface="Arial" charset="0"/>
              <a:ea typeface="ＭＳ Ｐゴシック" pitchFamily="34" charset="-128"/>
            </a:endParaRPr>
          </a:p>
        </p:txBody>
      </p:sp>
      <p:sp>
        <p:nvSpPr>
          <p:cNvPr id="103428" name="Slide Number Placeholder 3"/>
          <p:cNvSpPr>
            <a:spLocks noGrp="1"/>
          </p:cNvSpPr>
          <p:nvPr>
            <p:ph type="sldNum" sz="quarter" idx="5"/>
          </p:nvPr>
        </p:nvSpPr>
        <p:spPr bwMode="auto">
          <a:noFill/>
          <a:ln>
            <a:miter lim="800000"/>
            <a:headEnd/>
            <a:tailEnd/>
          </a:ln>
        </p:spPr>
        <p:txBody>
          <a:bodyPr/>
          <a:lstStyle/>
          <a:p>
            <a:fld id="{CD75E283-0997-46D9-918D-45C10A2B4AF4}" type="slidenum">
              <a:rPr lang="en-US" smtClean="0">
                <a:latin typeface="Calibri" pitchFamily="34" charset="0"/>
                <a:ea typeface="ＭＳ Ｐゴシック" pitchFamily="34" charset="-128"/>
              </a:rPr>
              <a:pPr/>
              <a:t>9</a:t>
            </a:fld>
            <a:endParaRPr lang="en-US" dirty="0" smtClean="0">
              <a:latin typeface="Calibri" pitchFamily="34" charset="0"/>
              <a:ea typeface="ＭＳ Ｐゴシック" pitchFamily="34" charset="-128"/>
            </a:endParaRPr>
          </a:p>
        </p:txBody>
      </p:sp>
    </p:spTree>
    <p:extLst>
      <p:ext uri="{BB962C8B-B14F-4D97-AF65-F5344CB8AC3E}">
        <p14:creationId xmlns:p14="http://schemas.microsoft.com/office/powerpoint/2010/main" val="3292464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5EC2EF-69CB-4B96-B69B-9E443739B4DF}" type="datetimeFigureOut">
              <a:rPr lang="en-US" smtClean="0"/>
              <a:pPr/>
              <a:t>8/15/2014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13ABB5-D9F7-48DD-9C3A-147E4AF3904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5EC2EF-69CB-4B96-B69B-9E443739B4DF}" type="datetimeFigureOut">
              <a:rPr lang="en-US" smtClean="0"/>
              <a:pPr/>
              <a:t>8/15/2014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13ABB5-D9F7-48DD-9C3A-147E4AF3904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5EC2EF-69CB-4B96-B69B-9E443739B4DF}" type="datetimeFigureOut">
              <a:rPr lang="en-US" smtClean="0"/>
              <a:pPr/>
              <a:t>8/15/2014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13ABB5-D9F7-48DD-9C3A-147E4AF3904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5EC2EF-69CB-4B96-B69B-9E443739B4DF}" type="datetimeFigureOut">
              <a:rPr lang="en-US" smtClean="0"/>
              <a:pPr/>
              <a:t>8/15/2014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13ABB5-D9F7-48DD-9C3A-147E4AF3904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5EC2EF-69CB-4B96-B69B-9E443739B4DF}" type="datetimeFigureOut">
              <a:rPr lang="en-US" smtClean="0"/>
              <a:pPr/>
              <a:t>8/15/2014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13ABB5-D9F7-48DD-9C3A-147E4AF3904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5EC2EF-69CB-4B96-B69B-9E443739B4DF}" type="datetimeFigureOut">
              <a:rPr lang="en-US" smtClean="0"/>
              <a:pPr/>
              <a:t>8/15/2014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13ABB5-D9F7-48DD-9C3A-147E4AF3904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5EC2EF-69CB-4B96-B69B-9E443739B4DF}" type="datetimeFigureOut">
              <a:rPr lang="en-US" smtClean="0"/>
              <a:pPr/>
              <a:t>8/15/2014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13ABB5-D9F7-48DD-9C3A-147E4AF3904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5EC2EF-69CB-4B96-B69B-9E443739B4DF}" type="datetimeFigureOut">
              <a:rPr lang="en-US" smtClean="0"/>
              <a:pPr/>
              <a:t>8/15/2014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13ABB5-D9F7-48DD-9C3A-147E4AF3904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5EC2EF-69CB-4B96-B69B-9E443739B4DF}" type="datetimeFigureOut">
              <a:rPr lang="en-US" smtClean="0"/>
              <a:pPr/>
              <a:t>8/15/2014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13ABB5-D9F7-48DD-9C3A-147E4AF3904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5EC2EF-69CB-4B96-B69B-9E443739B4DF}" type="datetimeFigureOut">
              <a:rPr lang="en-US" smtClean="0"/>
              <a:pPr/>
              <a:t>8/15/2014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13ABB5-D9F7-48DD-9C3A-147E4AF3904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5EC2EF-69CB-4B96-B69B-9E443739B4DF}" type="datetimeFigureOut">
              <a:rPr lang="en-US" smtClean="0"/>
              <a:pPr/>
              <a:t>8/15/2014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13ABB5-D9F7-48DD-9C3A-147E4AF3904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5EC2EF-69CB-4B96-B69B-9E443739B4DF}" type="datetimeFigureOut">
              <a:rPr lang="en-US" smtClean="0"/>
              <a:pPr/>
              <a:t>8/15/2014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13ABB5-D9F7-48DD-9C3A-147E4AF3904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381000" y="1404938"/>
            <a:ext cx="8077200" cy="728662"/>
          </a:xfrm>
          <a:solidFill>
            <a:schemeClr val="tx1">
              <a:lumMod val="75000"/>
              <a:lumOff val="25000"/>
            </a:schemeClr>
          </a:solidFill>
        </p:spPr>
        <p:txBody>
          <a:bodyPr>
            <a:normAutofit fontScale="90000"/>
          </a:bodyPr>
          <a:lstStyle/>
          <a:p>
            <a:pPr>
              <a:defRPr/>
            </a:pPr>
            <a:r>
              <a:rPr lang="en-US" sz="4400" b="1" u="sng" dirty="0" smtClean="0">
                <a:solidFill>
                  <a:schemeClr val="bg1"/>
                </a:solidFill>
                <a:latin typeface="Clarendon" pitchFamily="18" charset="0"/>
                <a:ea typeface="ＭＳ Ｐゴシック" pitchFamily="-109" charset="-128"/>
              </a:rPr>
              <a:t>Lesson Preparation</a:t>
            </a:r>
            <a:r>
              <a:rPr lang="en-US" sz="4400" b="1" dirty="0" smtClean="0">
                <a:solidFill>
                  <a:schemeClr val="bg1"/>
                </a:solidFill>
                <a:latin typeface="Clarendon" pitchFamily="18" charset="0"/>
                <a:ea typeface="ＭＳ Ｐゴシック" pitchFamily="-109" charset="-128"/>
              </a:rPr>
              <a:t> Features</a:t>
            </a:r>
          </a:p>
        </p:txBody>
      </p:sp>
      <p:sp>
        <p:nvSpPr>
          <p:cNvPr id="44035"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dirty="0" smtClean="0">
              <a:ea typeface="ＭＳ Ｐゴシック" pitchFamily="34" charset="-128"/>
            </a:endParaRPr>
          </a:p>
          <a:p>
            <a:pPr>
              <a:buFont typeface="Wingdings" pitchFamily="2" charset="2"/>
              <a:buNone/>
            </a:pPr>
            <a:endParaRPr lang="en-US" dirty="0" smtClean="0">
              <a:ea typeface="ＭＳ Ｐゴシック" pitchFamily="34" charset="-128"/>
            </a:endParaRPr>
          </a:p>
        </p:txBody>
      </p:sp>
      <p:pic>
        <p:nvPicPr>
          <p:cNvPr id="44036" name="Picture 4" descr="j0288988"/>
          <p:cNvPicPr>
            <a:picLocks noChangeAspect="1" noChangeArrowheads="1"/>
          </p:cNvPicPr>
          <p:nvPr/>
        </p:nvPicPr>
        <p:blipFill>
          <a:blip r:embed="rId3" cstate="print"/>
          <a:srcRect/>
          <a:stretch>
            <a:fillRect/>
          </a:stretch>
        </p:blipFill>
        <p:spPr bwMode="auto">
          <a:xfrm>
            <a:off x="381000" y="152400"/>
            <a:ext cx="2667000" cy="1123950"/>
          </a:xfrm>
          <a:prstGeom prst="rect">
            <a:avLst/>
          </a:prstGeom>
          <a:noFill/>
          <a:ln w="9525">
            <a:noFill/>
            <a:miter lim="800000"/>
            <a:headEnd/>
            <a:tailEnd/>
          </a:ln>
        </p:spPr>
      </p:pic>
      <p:sp>
        <p:nvSpPr>
          <p:cNvPr id="44037" name="_s1035"/>
          <p:cNvSpPr>
            <a:spLocks noChangeArrowheads="1"/>
          </p:cNvSpPr>
          <p:nvPr/>
        </p:nvSpPr>
        <p:spPr bwMode="auto">
          <a:xfrm>
            <a:off x="0" y="2667000"/>
            <a:ext cx="3276600" cy="6858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eaLnBrk="1" hangingPunct="1"/>
            <a:r>
              <a:rPr lang="en-US" sz="2000" b="1" dirty="0"/>
              <a:t>Clearly Defined</a:t>
            </a:r>
          </a:p>
          <a:p>
            <a:pPr algn="ctr" eaLnBrk="1" hangingPunct="1"/>
            <a:r>
              <a:rPr lang="en-US" sz="2000" b="1" dirty="0" smtClean="0"/>
              <a:t>Content Objectives </a:t>
            </a:r>
            <a:endParaRPr lang="en-US" sz="2000" b="1" dirty="0"/>
          </a:p>
        </p:txBody>
      </p:sp>
      <p:sp>
        <p:nvSpPr>
          <p:cNvPr id="44038" name="_s1036"/>
          <p:cNvSpPr>
            <a:spLocks noChangeArrowheads="1"/>
          </p:cNvSpPr>
          <p:nvPr/>
        </p:nvSpPr>
        <p:spPr bwMode="auto">
          <a:xfrm>
            <a:off x="381000" y="4419600"/>
            <a:ext cx="2851150" cy="12192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a:r>
              <a:rPr lang="en-US" sz="2000" b="1" dirty="0" smtClean="0"/>
              <a:t>Appropriate</a:t>
            </a:r>
          </a:p>
          <a:p>
            <a:pPr algn="ctr" eaLnBrk="1" hangingPunct="1"/>
            <a:r>
              <a:rPr lang="en-US" sz="2000" b="1" dirty="0" smtClean="0"/>
              <a:t>Content </a:t>
            </a:r>
            <a:r>
              <a:rPr lang="en-US" sz="2000" b="1" dirty="0"/>
              <a:t>Concepts </a:t>
            </a:r>
          </a:p>
        </p:txBody>
      </p:sp>
      <p:sp>
        <p:nvSpPr>
          <p:cNvPr id="44039" name="_s1037"/>
          <p:cNvSpPr>
            <a:spLocks noChangeArrowheads="1"/>
          </p:cNvSpPr>
          <p:nvPr/>
        </p:nvSpPr>
        <p:spPr bwMode="auto">
          <a:xfrm>
            <a:off x="3352800" y="5105400"/>
            <a:ext cx="2468563" cy="15240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eaLnBrk="1" hangingPunct="1"/>
            <a:endParaRPr lang="en-US" sz="1100" dirty="0"/>
          </a:p>
          <a:p>
            <a:pPr algn="ctr" eaLnBrk="1" hangingPunct="1"/>
            <a:r>
              <a:rPr lang="en-US" sz="2000" b="1" dirty="0" smtClean="0"/>
              <a:t>_______________ </a:t>
            </a:r>
            <a:endParaRPr lang="en-US" sz="2000" b="1" dirty="0"/>
          </a:p>
          <a:p>
            <a:pPr algn="ctr" eaLnBrk="1" hangingPunct="1"/>
            <a:r>
              <a:rPr lang="en-US" sz="2000" b="1" dirty="0" smtClean="0"/>
              <a:t>Materials to Support </a:t>
            </a:r>
          </a:p>
          <a:p>
            <a:pPr algn="ctr" eaLnBrk="1" hangingPunct="1"/>
            <a:r>
              <a:rPr lang="en-US" sz="2000" b="1" dirty="0" smtClean="0"/>
              <a:t>Proficiency Levels</a:t>
            </a:r>
            <a:endParaRPr lang="en-US" sz="2000" b="1" dirty="0"/>
          </a:p>
          <a:p>
            <a:pPr algn="ctr" eaLnBrk="1" hangingPunct="1"/>
            <a:endParaRPr lang="en-US" sz="2000" b="1" dirty="0"/>
          </a:p>
        </p:txBody>
      </p:sp>
      <p:sp>
        <p:nvSpPr>
          <p:cNvPr id="44040" name="Line 8"/>
          <p:cNvSpPr>
            <a:spLocks noChangeShapeType="1"/>
          </p:cNvSpPr>
          <p:nvPr/>
        </p:nvSpPr>
        <p:spPr bwMode="auto">
          <a:xfrm flipH="1">
            <a:off x="3048000" y="2133600"/>
            <a:ext cx="1066800" cy="762000"/>
          </a:xfrm>
          <a:prstGeom prst="line">
            <a:avLst/>
          </a:prstGeom>
          <a:noFill/>
          <a:ln w="41275">
            <a:solidFill>
              <a:schemeClr val="tx1"/>
            </a:solidFill>
            <a:round/>
            <a:headEnd/>
            <a:tailEnd type="oval" w="med" len="med"/>
          </a:ln>
        </p:spPr>
        <p:txBody>
          <a:bodyPr wrap="square">
            <a:spAutoFit/>
          </a:bodyPr>
          <a:lstStyle/>
          <a:p>
            <a:endParaRPr lang="en-US" dirty="0"/>
          </a:p>
        </p:txBody>
      </p:sp>
      <p:sp>
        <p:nvSpPr>
          <p:cNvPr id="44041" name="Line 10"/>
          <p:cNvSpPr>
            <a:spLocks noChangeShapeType="1"/>
          </p:cNvSpPr>
          <p:nvPr/>
        </p:nvSpPr>
        <p:spPr bwMode="auto">
          <a:xfrm>
            <a:off x="4572000" y="2133600"/>
            <a:ext cx="0" cy="3048000"/>
          </a:xfrm>
          <a:prstGeom prst="line">
            <a:avLst/>
          </a:prstGeom>
          <a:noFill/>
          <a:ln w="41275">
            <a:solidFill>
              <a:schemeClr val="tx1"/>
            </a:solidFill>
            <a:round/>
            <a:headEnd/>
            <a:tailEnd type="oval" w="med" len="med"/>
          </a:ln>
        </p:spPr>
        <p:txBody>
          <a:bodyPr wrap="square">
            <a:spAutoFit/>
          </a:bodyPr>
          <a:lstStyle/>
          <a:p>
            <a:endParaRPr lang="en-US" dirty="0"/>
          </a:p>
        </p:txBody>
      </p:sp>
      <p:sp>
        <p:nvSpPr>
          <p:cNvPr id="44042" name="_s1037"/>
          <p:cNvSpPr>
            <a:spLocks noChangeArrowheads="1"/>
          </p:cNvSpPr>
          <p:nvPr/>
        </p:nvSpPr>
        <p:spPr bwMode="auto">
          <a:xfrm>
            <a:off x="5943600" y="4419600"/>
            <a:ext cx="2819400" cy="12192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eaLnBrk="1" hangingPunct="1"/>
            <a:endParaRPr lang="en-US" sz="1100" dirty="0"/>
          </a:p>
          <a:p>
            <a:pPr algn="ctr" eaLnBrk="1" hangingPunct="1"/>
            <a:r>
              <a:rPr lang="en-US" sz="2000" b="1" dirty="0"/>
              <a:t>Adapt </a:t>
            </a:r>
          </a:p>
          <a:p>
            <a:pPr algn="ctr" eaLnBrk="1" hangingPunct="1"/>
            <a:r>
              <a:rPr lang="en-US" sz="2000" b="1" dirty="0"/>
              <a:t>Mode of Instruction</a:t>
            </a:r>
          </a:p>
          <a:p>
            <a:pPr algn="ctr" eaLnBrk="1" hangingPunct="1"/>
            <a:endParaRPr lang="en-US" sz="2000" b="1" dirty="0"/>
          </a:p>
        </p:txBody>
      </p:sp>
      <p:sp>
        <p:nvSpPr>
          <p:cNvPr id="44043" name="_s1035"/>
          <p:cNvSpPr>
            <a:spLocks noChangeArrowheads="1"/>
          </p:cNvSpPr>
          <p:nvPr/>
        </p:nvSpPr>
        <p:spPr bwMode="auto">
          <a:xfrm>
            <a:off x="5715000" y="2743200"/>
            <a:ext cx="3048000" cy="12954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eaLnBrk="1" hangingPunct="1"/>
            <a:r>
              <a:rPr lang="en-US" sz="2000" b="1" dirty="0"/>
              <a:t>Plan</a:t>
            </a:r>
          </a:p>
          <a:p>
            <a:pPr algn="ctr" eaLnBrk="1" hangingPunct="1"/>
            <a:r>
              <a:rPr lang="en-US" sz="2000" b="1" dirty="0" smtClean="0"/>
              <a:t>_____________ </a:t>
            </a:r>
            <a:r>
              <a:rPr lang="en-US" sz="2000" b="1" dirty="0"/>
              <a:t>Activities</a:t>
            </a:r>
          </a:p>
        </p:txBody>
      </p:sp>
      <p:sp>
        <p:nvSpPr>
          <p:cNvPr id="44044" name="Line 14"/>
          <p:cNvSpPr>
            <a:spLocks noChangeShapeType="1"/>
          </p:cNvSpPr>
          <p:nvPr/>
        </p:nvSpPr>
        <p:spPr bwMode="auto">
          <a:xfrm>
            <a:off x="4800600" y="2133600"/>
            <a:ext cx="1371600" cy="2514600"/>
          </a:xfrm>
          <a:prstGeom prst="line">
            <a:avLst/>
          </a:prstGeom>
          <a:noFill/>
          <a:ln w="41275">
            <a:solidFill>
              <a:schemeClr val="tx1"/>
            </a:solidFill>
            <a:round/>
            <a:headEnd/>
            <a:tailEnd type="oval" w="med" len="med"/>
          </a:ln>
        </p:spPr>
        <p:txBody>
          <a:bodyPr wrap="square">
            <a:spAutoFit/>
          </a:bodyPr>
          <a:lstStyle/>
          <a:p>
            <a:endParaRPr lang="en-US" dirty="0"/>
          </a:p>
        </p:txBody>
      </p:sp>
      <p:sp>
        <p:nvSpPr>
          <p:cNvPr id="44045" name="_s1035"/>
          <p:cNvSpPr>
            <a:spLocks noChangeArrowheads="1"/>
          </p:cNvSpPr>
          <p:nvPr/>
        </p:nvSpPr>
        <p:spPr bwMode="auto">
          <a:xfrm>
            <a:off x="152400" y="3581400"/>
            <a:ext cx="3429000" cy="6858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eaLnBrk="1" hangingPunct="1"/>
            <a:r>
              <a:rPr lang="en-US" sz="2000" b="1" dirty="0"/>
              <a:t>Clearly Defined</a:t>
            </a:r>
          </a:p>
          <a:p>
            <a:pPr algn="ctr" eaLnBrk="1" hangingPunct="1"/>
            <a:r>
              <a:rPr lang="en-US" sz="2000" b="1" dirty="0" smtClean="0"/>
              <a:t>____________ </a:t>
            </a:r>
            <a:r>
              <a:rPr lang="en-US" sz="2000" b="1" dirty="0"/>
              <a:t>Objectives </a:t>
            </a:r>
          </a:p>
        </p:txBody>
      </p:sp>
      <p:sp>
        <p:nvSpPr>
          <p:cNvPr id="44046" name="Line 16"/>
          <p:cNvSpPr>
            <a:spLocks noChangeShapeType="1"/>
          </p:cNvSpPr>
          <p:nvPr/>
        </p:nvSpPr>
        <p:spPr bwMode="auto">
          <a:xfrm flipH="1">
            <a:off x="3276600" y="2133600"/>
            <a:ext cx="990600" cy="1600200"/>
          </a:xfrm>
          <a:prstGeom prst="line">
            <a:avLst/>
          </a:prstGeom>
          <a:noFill/>
          <a:ln w="41275">
            <a:solidFill>
              <a:schemeClr val="tx1"/>
            </a:solidFill>
            <a:round/>
            <a:headEnd/>
            <a:tailEnd type="oval" w="med" len="med"/>
          </a:ln>
        </p:spPr>
        <p:txBody>
          <a:bodyPr wrap="square">
            <a:spAutoFit/>
          </a:bodyPr>
          <a:lstStyle/>
          <a:p>
            <a:endParaRPr lang="en-US" dirty="0"/>
          </a:p>
        </p:txBody>
      </p:sp>
      <p:sp>
        <p:nvSpPr>
          <p:cNvPr id="44047" name="Line 17"/>
          <p:cNvSpPr>
            <a:spLocks noChangeShapeType="1"/>
          </p:cNvSpPr>
          <p:nvPr/>
        </p:nvSpPr>
        <p:spPr bwMode="auto">
          <a:xfrm flipH="1">
            <a:off x="3124200" y="2133600"/>
            <a:ext cx="1447800" cy="2514600"/>
          </a:xfrm>
          <a:prstGeom prst="line">
            <a:avLst/>
          </a:prstGeom>
          <a:noFill/>
          <a:ln w="41275">
            <a:solidFill>
              <a:schemeClr val="tx1"/>
            </a:solidFill>
            <a:round/>
            <a:headEnd/>
            <a:tailEnd type="oval" w="med" len="med"/>
          </a:ln>
        </p:spPr>
        <p:txBody>
          <a:bodyPr wrap="square">
            <a:spAutoFit/>
          </a:bodyPr>
          <a:lstStyle/>
          <a:p>
            <a:endParaRPr lang="en-US" dirty="0"/>
          </a:p>
        </p:txBody>
      </p:sp>
      <p:sp>
        <p:nvSpPr>
          <p:cNvPr id="44048" name="Line 18"/>
          <p:cNvSpPr>
            <a:spLocks noChangeShapeType="1"/>
          </p:cNvSpPr>
          <p:nvPr/>
        </p:nvSpPr>
        <p:spPr bwMode="auto">
          <a:xfrm>
            <a:off x="5257800" y="2133600"/>
            <a:ext cx="762000" cy="990600"/>
          </a:xfrm>
          <a:prstGeom prst="line">
            <a:avLst/>
          </a:prstGeom>
          <a:noFill/>
          <a:ln w="41275">
            <a:solidFill>
              <a:schemeClr val="tx1"/>
            </a:solidFill>
            <a:round/>
            <a:headEnd/>
            <a:tailEnd type="oval" w="med" len="med"/>
          </a:ln>
        </p:spPr>
        <p:txBody>
          <a:bodyPr wrap="square">
            <a:spAutoFit/>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914400" y="419100"/>
            <a:ext cx="8229600" cy="685800"/>
          </a:xfrm>
        </p:spPr>
        <p:txBody>
          <a:bodyPr>
            <a:normAutofit fontScale="90000"/>
          </a:bodyPr>
          <a:lstStyle/>
          <a:p>
            <a:pPr>
              <a:buNone/>
            </a:pPr>
            <a:r>
              <a:rPr lang="en-US" sz="6000" b="1" dirty="0" smtClean="0">
                <a:latin typeface="Australian Sunrise" pitchFamily="2" charset="0"/>
                <a:ea typeface="ＭＳ Ｐゴシック" pitchFamily="34" charset="-128"/>
              </a:rPr>
              <a:t>Effective Instruction of ELLs includes</a:t>
            </a:r>
          </a:p>
        </p:txBody>
      </p:sp>
      <p:sp>
        <p:nvSpPr>
          <p:cNvPr id="49155" name="Content Placeholder 2"/>
          <p:cNvSpPr>
            <a:spLocks noGrp="1"/>
          </p:cNvSpPr>
          <p:nvPr>
            <p:ph idx="1"/>
          </p:nvPr>
        </p:nvSpPr>
        <p:spPr>
          <a:xfrm>
            <a:off x="914400" y="1600200"/>
            <a:ext cx="8229600" cy="5257800"/>
          </a:xfrm>
        </p:spPr>
        <p:txBody>
          <a:bodyPr/>
          <a:lstStyle/>
          <a:p>
            <a:r>
              <a:rPr lang="en-US" i="1" u="sng" dirty="0" smtClean="0">
                <a:latin typeface="Arial Black" pitchFamily="34" charset="0"/>
                <a:ea typeface="ＭＳ Ｐゴシック" pitchFamily="34" charset="-128"/>
              </a:rPr>
              <a:t>5 M</a:t>
            </a:r>
            <a:r>
              <a:rPr lang="en-US" b="1" i="1" u="sng" dirty="0" smtClean="0">
                <a:latin typeface="Arial Black" pitchFamily="34" charset="0"/>
                <a:ea typeface="ＭＳ Ｐゴシック" pitchFamily="34" charset="-128"/>
              </a:rPr>
              <a:t>s</a:t>
            </a:r>
            <a:r>
              <a:rPr lang="en-US" i="1" u="sng" dirty="0" smtClean="0">
                <a:latin typeface="Arial Black" pitchFamily="34" charset="0"/>
                <a:ea typeface="ＭＳ Ｐゴシック" pitchFamily="34" charset="-128"/>
              </a:rPr>
              <a:t>:</a:t>
            </a:r>
          </a:p>
          <a:p>
            <a:r>
              <a:rPr lang="en-US" dirty="0" smtClean="0">
                <a:ea typeface="ＭＳ Ｐゴシック" pitchFamily="34" charset="-128"/>
              </a:rPr>
              <a:t>1) </a:t>
            </a:r>
            <a:r>
              <a:rPr lang="en-US" dirty="0" smtClean="0">
                <a:latin typeface="Aharoni" pitchFamily="2" charset="-79"/>
                <a:ea typeface="ＭＳ Ｐゴシック" pitchFamily="34" charset="-128"/>
                <a:cs typeface="Aharoni" pitchFamily="2" charset="-79"/>
              </a:rPr>
              <a:t>Model</a:t>
            </a:r>
            <a:r>
              <a:rPr lang="en-US" dirty="0" smtClean="0">
                <a:ea typeface="ＭＳ Ｐゴシック" pitchFamily="34" charset="-128"/>
              </a:rPr>
              <a:t>, model, model</a:t>
            </a:r>
          </a:p>
          <a:p>
            <a:r>
              <a:rPr lang="en-US" dirty="0" smtClean="0">
                <a:ea typeface="ＭＳ Ｐゴシック" pitchFamily="34" charset="-128"/>
              </a:rPr>
              <a:t>2) </a:t>
            </a:r>
            <a:r>
              <a:rPr lang="en-US" dirty="0" smtClean="0">
                <a:latin typeface="Aharoni" pitchFamily="2" charset="-79"/>
                <a:ea typeface="ＭＳ Ｐゴシック" pitchFamily="34" charset="-128"/>
                <a:cs typeface="Aharoni" pitchFamily="2" charset="-79"/>
              </a:rPr>
              <a:t>Modify</a:t>
            </a:r>
            <a:r>
              <a:rPr lang="en-US" dirty="0" smtClean="0">
                <a:ea typeface="ＭＳ Ｐゴシック" pitchFamily="34" charset="-128"/>
              </a:rPr>
              <a:t> content, support, pace</a:t>
            </a:r>
          </a:p>
          <a:p>
            <a:r>
              <a:rPr lang="en-US" dirty="0" smtClean="0">
                <a:ea typeface="ＭＳ Ｐゴシック" pitchFamily="34" charset="-128"/>
              </a:rPr>
              <a:t>3) </a:t>
            </a:r>
            <a:r>
              <a:rPr lang="en-US" dirty="0" smtClean="0">
                <a:latin typeface="Aharoni" pitchFamily="2" charset="-79"/>
                <a:ea typeface="ＭＳ Ｐゴシック" pitchFamily="34" charset="-128"/>
                <a:cs typeface="Aharoni" pitchFamily="2" charset="-79"/>
              </a:rPr>
              <a:t>Make</a:t>
            </a:r>
            <a:r>
              <a:rPr lang="en-US" dirty="0" smtClean="0">
                <a:ea typeface="ＭＳ Ｐゴシック" pitchFamily="34" charset="-128"/>
              </a:rPr>
              <a:t> </a:t>
            </a:r>
            <a:r>
              <a:rPr lang="en-US" dirty="0" smtClean="0">
                <a:latin typeface="Aharoni" pitchFamily="2" charset="-79"/>
                <a:ea typeface="ＭＳ Ｐゴシック" pitchFamily="34" charset="-128"/>
                <a:cs typeface="Aharoni" pitchFamily="2" charset="-79"/>
              </a:rPr>
              <a:t>a language objective</a:t>
            </a:r>
          </a:p>
          <a:p>
            <a:r>
              <a:rPr lang="en-US" dirty="0" smtClean="0">
                <a:ea typeface="ＭＳ Ｐゴシック" pitchFamily="34" charset="-128"/>
              </a:rPr>
              <a:t>4) </a:t>
            </a:r>
            <a:r>
              <a:rPr lang="en-US" dirty="0" smtClean="0">
                <a:latin typeface="Aharoni" pitchFamily="2" charset="-79"/>
                <a:ea typeface="ＭＳ Ｐゴシック" pitchFamily="34" charset="-128"/>
                <a:cs typeface="Aharoni" pitchFamily="2" charset="-79"/>
              </a:rPr>
              <a:t>Mix</a:t>
            </a:r>
            <a:r>
              <a:rPr lang="en-US" dirty="0" smtClean="0">
                <a:ea typeface="ＭＳ Ｐゴシック" pitchFamily="34" charset="-128"/>
              </a:rPr>
              <a:t> </a:t>
            </a:r>
            <a:r>
              <a:rPr lang="en-US" dirty="0" smtClean="0">
                <a:latin typeface="Aharoni" pitchFamily="2" charset="-79"/>
                <a:ea typeface="ＭＳ Ｐゴシック" pitchFamily="34" charset="-128"/>
                <a:cs typeface="Aharoni" pitchFamily="2" charset="-79"/>
              </a:rPr>
              <a:t>it up </a:t>
            </a:r>
            <a:r>
              <a:rPr lang="en-US" dirty="0" smtClean="0">
                <a:ea typeface="ＭＳ Ｐゴシック" pitchFamily="34" charset="-128"/>
              </a:rPr>
              <a:t>– </a:t>
            </a:r>
            <a:r>
              <a:rPr lang="en-US" sz="2800" dirty="0" smtClean="0">
                <a:ea typeface="ＭＳ Ｐゴシック" pitchFamily="34" charset="-128"/>
              </a:rPr>
              <a:t>allow for interaction, grouping</a:t>
            </a:r>
          </a:p>
          <a:p>
            <a:r>
              <a:rPr lang="en-US" dirty="0" smtClean="0">
                <a:ea typeface="ＭＳ Ｐゴシック" pitchFamily="34" charset="-128"/>
              </a:rPr>
              <a:t>5) </a:t>
            </a:r>
            <a:r>
              <a:rPr lang="en-US" dirty="0" smtClean="0">
                <a:latin typeface="Aharoni" pitchFamily="2" charset="-79"/>
                <a:ea typeface="ＭＳ Ｐゴシック" pitchFamily="34" charset="-128"/>
                <a:cs typeface="Aharoni" pitchFamily="2" charset="-79"/>
              </a:rPr>
              <a:t>Make</a:t>
            </a:r>
            <a:r>
              <a:rPr lang="en-US" dirty="0" smtClean="0">
                <a:ea typeface="ＭＳ Ｐゴシック" pitchFamily="34" charset="-128"/>
              </a:rPr>
              <a:t> </a:t>
            </a:r>
            <a:r>
              <a:rPr lang="en-US" dirty="0" smtClean="0">
                <a:latin typeface="Aharoni" pitchFamily="2" charset="-79"/>
                <a:ea typeface="ＭＳ Ｐゴシック" pitchFamily="34" charset="-128"/>
                <a:cs typeface="Aharoni" pitchFamily="2" charset="-79"/>
              </a:rPr>
              <a:t>connections</a:t>
            </a:r>
            <a:r>
              <a:rPr lang="en-US" dirty="0" smtClean="0">
                <a:ea typeface="ＭＳ Ｐゴシック" pitchFamily="34" charset="-128"/>
              </a:rPr>
              <a:t> – with the students, with their background knowledge, &amp; with the parents</a:t>
            </a:r>
          </a:p>
        </p:txBody>
      </p:sp>
      <p:sp>
        <p:nvSpPr>
          <p:cNvPr id="49157" name="Slide Number Placeholder 4"/>
          <p:cNvSpPr>
            <a:spLocks noGrp="1"/>
          </p:cNvSpPr>
          <p:nvPr>
            <p:ph type="sldNum" sz="quarter" idx="12"/>
          </p:nvPr>
        </p:nvSpPr>
        <p:spPr>
          <a:noFill/>
        </p:spPr>
        <p:txBody>
          <a:bodyPr/>
          <a:lstStyle/>
          <a:p>
            <a:fld id="{5B503D06-5DA0-4163-9E73-4501A86D3FE0}" type="slidenum">
              <a:rPr lang="en-US"/>
              <a:pPr/>
              <a:t>10</a:t>
            </a:fld>
            <a:endParaRPr lang="en-US"/>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228600" y="1295400"/>
            <a:ext cx="8458200" cy="762000"/>
          </a:xfrm>
          <a:solidFill>
            <a:schemeClr val="tx2">
              <a:lumMod val="75000"/>
              <a:lumOff val="25000"/>
            </a:schemeClr>
          </a:solidFill>
        </p:spPr>
        <p:txBody>
          <a:bodyPr/>
          <a:lstStyle/>
          <a:p>
            <a:pPr algn="ctr">
              <a:defRPr/>
            </a:pPr>
            <a:r>
              <a:rPr lang="en-US" b="1" u="sng" dirty="0" smtClean="0">
                <a:solidFill>
                  <a:schemeClr val="bg1"/>
                </a:solidFill>
                <a:latin typeface="Clarendon" pitchFamily="18" charset="0"/>
                <a:ea typeface="ＭＳ Ｐゴシック" pitchFamily="-109" charset="-128"/>
              </a:rPr>
              <a:t>Building Background</a:t>
            </a:r>
            <a:r>
              <a:rPr lang="en-US" b="1" dirty="0" smtClean="0">
                <a:solidFill>
                  <a:schemeClr val="bg1"/>
                </a:solidFill>
                <a:latin typeface="Clarendon" pitchFamily="18" charset="0"/>
                <a:ea typeface="ＭＳ Ｐゴシック" pitchFamily="-109" charset="-128"/>
              </a:rPr>
              <a:t> Features</a:t>
            </a:r>
          </a:p>
        </p:txBody>
      </p:sp>
      <p:sp>
        <p:nvSpPr>
          <p:cNvPr id="45059"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dirty="0" smtClean="0">
              <a:ea typeface="ＭＳ Ｐゴシック" pitchFamily="34" charset="-128"/>
            </a:endParaRPr>
          </a:p>
          <a:p>
            <a:pPr>
              <a:buFont typeface="Wingdings" pitchFamily="2" charset="2"/>
              <a:buNone/>
            </a:pPr>
            <a:endParaRPr lang="en-US" dirty="0" smtClean="0">
              <a:ea typeface="ＭＳ Ｐゴシック" pitchFamily="34" charset="-128"/>
            </a:endParaRPr>
          </a:p>
        </p:txBody>
      </p:sp>
      <p:pic>
        <p:nvPicPr>
          <p:cNvPr id="45060" name="Picture 4" descr="j0288988"/>
          <p:cNvPicPr>
            <a:picLocks noChangeAspect="1" noChangeArrowheads="1"/>
          </p:cNvPicPr>
          <p:nvPr/>
        </p:nvPicPr>
        <p:blipFill>
          <a:blip r:embed="rId3" cstate="print"/>
          <a:srcRect/>
          <a:stretch>
            <a:fillRect/>
          </a:stretch>
        </p:blipFill>
        <p:spPr bwMode="auto">
          <a:xfrm>
            <a:off x="381000" y="228600"/>
            <a:ext cx="3048000" cy="1066800"/>
          </a:xfrm>
          <a:prstGeom prst="rect">
            <a:avLst/>
          </a:prstGeom>
          <a:noFill/>
          <a:ln w="9525">
            <a:noFill/>
            <a:miter lim="800000"/>
            <a:headEnd/>
            <a:tailEnd/>
          </a:ln>
        </p:spPr>
      </p:pic>
      <p:sp>
        <p:nvSpPr>
          <p:cNvPr id="45061"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dirty="0"/>
          </a:p>
        </p:txBody>
      </p:sp>
      <p:sp>
        <p:nvSpPr>
          <p:cNvPr id="45062" name="_s1035"/>
          <p:cNvSpPr>
            <a:spLocks noChangeArrowheads="1"/>
          </p:cNvSpPr>
          <p:nvPr/>
        </p:nvSpPr>
        <p:spPr bwMode="auto">
          <a:xfrm>
            <a:off x="228600" y="3124200"/>
            <a:ext cx="2468563" cy="1663700"/>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2500" b="1" dirty="0"/>
              <a:t>Link to </a:t>
            </a:r>
          </a:p>
          <a:p>
            <a:pPr algn="ctr" eaLnBrk="1" hangingPunct="1"/>
            <a:r>
              <a:rPr lang="en-US" sz="2500" b="1" dirty="0"/>
              <a:t>Students’ </a:t>
            </a:r>
          </a:p>
          <a:p>
            <a:pPr algn="ctr" eaLnBrk="1" hangingPunct="1"/>
            <a:r>
              <a:rPr lang="en-US" sz="2500" b="1" dirty="0" smtClean="0"/>
              <a:t>_______________</a:t>
            </a:r>
            <a:endParaRPr lang="en-US" sz="2500" b="1" dirty="0"/>
          </a:p>
        </p:txBody>
      </p:sp>
      <p:sp>
        <p:nvSpPr>
          <p:cNvPr id="45063" name="_s1036"/>
          <p:cNvSpPr>
            <a:spLocks noChangeArrowheads="1"/>
          </p:cNvSpPr>
          <p:nvPr/>
        </p:nvSpPr>
        <p:spPr bwMode="auto">
          <a:xfrm>
            <a:off x="3124200" y="3657600"/>
            <a:ext cx="2470150" cy="1663700"/>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2500" b="1" dirty="0"/>
              <a:t>Develop Key</a:t>
            </a:r>
          </a:p>
          <a:p>
            <a:pPr algn="ctr" eaLnBrk="1" hangingPunct="1"/>
            <a:r>
              <a:rPr lang="en-US" sz="2500" b="1" dirty="0"/>
              <a:t> </a:t>
            </a:r>
            <a:r>
              <a:rPr lang="en-US" sz="2500" b="1" dirty="0" smtClean="0"/>
              <a:t>____________</a:t>
            </a:r>
            <a:endParaRPr lang="en-US" sz="2500" b="1" dirty="0"/>
          </a:p>
        </p:txBody>
      </p:sp>
      <p:sp>
        <p:nvSpPr>
          <p:cNvPr id="45064" name="_s1037"/>
          <p:cNvSpPr>
            <a:spLocks noChangeArrowheads="1"/>
          </p:cNvSpPr>
          <p:nvPr/>
        </p:nvSpPr>
        <p:spPr bwMode="auto">
          <a:xfrm>
            <a:off x="6142038" y="3054350"/>
            <a:ext cx="2468562" cy="1663700"/>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endParaRPr lang="en-US" sz="1100" dirty="0"/>
          </a:p>
          <a:p>
            <a:pPr algn="ctr" eaLnBrk="1" hangingPunct="1"/>
            <a:r>
              <a:rPr lang="en-US" sz="2500" b="1" dirty="0"/>
              <a:t>Link</a:t>
            </a:r>
          </a:p>
          <a:p>
            <a:pPr algn="ctr" eaLnBrk="1" hangingPunct="1"/>
            <a:r>
              <a:rPr lang="en-US" sz="2500" b="1" dirty="0"/>
              <a:t> Past + New</a:t>
            </a:r>
          </a:p>
          <a:p>
            <a:pPr algn="ctr" eaLnBrk="1" hangingPunct="1"/>
            <a:r>
              <a:rPr lang="en-US" sz="2500" b="1" dirty="0"/>
              <a:t> Learning</a:t>
            </a:r>
          </a:p>
          <a:p>
            <a:pPr algn="ctr" eaLnBrk="1" hangingPunct="1"/>
            <a:endParaRPr lang="en-US" sz="2500" b="1" dirty="0"/>
          </a:p>
        </p:txBody>
      </p:sp>
      <p:sp>
        <p:nvSpPr>
          <p:cNvPr id="45065" name="_s1038"/>
          <p:cNvSpPr>
            <a:spLocks noChangeArrowheads="1"/>
          </p:cNvSpPr>
          <p:nvPr/>
        </p:nvSpPr>
        <p:spPr bwMode="auto">
          <a:xfrm>
            <a:off x="304800" y="5638800"/>
            <a:ext cx="2468563" cy="4968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1600" b="1" dirty="0"/>
              <a:t>Content Language</a:t>
            </a:r>
            <a:r>
              <a:rPr lang="en-US" sz="700" b="1" dirty="0"/>
              <a:t>	</a:t>
            </a:r>
          </a:p>
        </p:txBody>
      </p:sp>
      <p:sp>
        <p:nvSpPr>
          <p:cNvPr id="45066" name="_s1039"/>
          <p:cNvSpPr>
            <a:spLocks noChangeArrowheads="1"/>
          </p:cNvSpPr>
          <p:nvPr/>
        </p:nvSpPr>
        <p:spPr bwMode="auto">
          <a:xfrm>
            <a:off x="3200400" y="6096000"/>
            <a:ext cx="2895600" cy="4968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1600" b="1" dirty="0" smtClean="0"/>
              <a:t>________________ </a:t>
            </a:r>
            <a:r>
              <a:rPr lang="en-US" sz="1600" b="1" dirty="0"/>
              <a:t>Language</a:t>
            </a:r>
          </a:p>
        </p:txBody>
      </p:sp>
      <p:sp>
        <p:nvSpPr>
          <p:cNvPr id="45067" name="_s1040"/>
          <p:cNvSpPr>
            <a:spLocks noChangeArrowheads="1"/>
          </p:cNvSpPr>
          <p:nvPr/>
        </p:nvSpPr>
        <p:spPr bwMode="auto">
          <a:xfrm>
            <a:off x="6477000" y="5638800"/>
            <a:ext cx="2468563" cy="4968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1600" b="1" dirty="0"/>
              <a:t>Multiple Meanings</a:t>
            </a:r>
          </a:p>
        </p:txBody>
      </p:sp>
      <p:sp>
        <p:nvSpPr>
          <p:cNvPr id="45068" name="Line 12"/>
          <p:cNvSpPr>
            <a:spLocks noChangeShapeType="1"/>
          </p:cNvSpPr>
          <p:nvPr/>
        </p:nvSpPr>
        <p:spPr bwMode="auto">
          <a:xfrm flipH="1">
            <a:off x="2514600" y="2667000"/>
            <a:ext cx="1295400" cy="914400"/>
          </a:xfrm>
          <a:prstGeom prst="line">
            <a:avLst/>
          </a:prstGeom>
          <a:noFill/>
          <a:ln w="41275">
            <a:solidFill>
              <a:schemeClr val="tx1"/>
            </a:solidFill>
            <a:round/>
            <a:headEnd/>
            <a:tailEnd type="oval" w="med" len="med"/>
          </a:ln>
        </p:spPr>
        <p:txBody>
          <a:bodyPr>
            <a:spAutoFit/>
          </a:bodyPr>
          <a:lstStyle/>
          <a:p>
            <a:endParaRPr lang="en-US" dirty="0"/>
          </a:p>
        </p:txBody>
      </p:sp>
      <p:sp>
        <p:nvSpPr>
          <p:cNvPr id="45069" name="Line 13"/>
          <p:cNvSpPr>
            <a:spLocks noChangeShapeType="1"/>
          </p:cNvSpPr>
          <p:nvPr/>
        </p:nvSpPr>
        <p:spPr bwMode="auto">
          <a:xfrm flipH="1">
            <a:off x="2362200" y="5181600"/>
            <a:ext cx="1066800" cy="457200"/>
          </a:xfrm>
          <a:prstGeom prst="line">
            <a:avLst/>
          </a:prstGeom>
          <a:noFill/>
          <a:ln w="41275">
            <a:solidFill>
              <a:schemeClr val="tx1"/>
            </a:solidFill>
            <a:round/>
            <a:headEnd/>
            <a:tailEnd type="oval" w="med" len="med"/>
          </a:ln>
        </p:spPr>
        <p:txBody>
          <a:bodyPr>
            <a:spAutoFit/>
          </a:bodyPr>
          <a:lstStyle/>
          <a:p>
            <a:endParaRPr lang="en-US" dirty="0"/>
          </a:p>
        </p:txBody>
      </p:sp>
      <p:sp>
        <p:nvSpPr>
          <p:cNvPr id="45070" name="Line 14"/>
          <p:cNvSpPr>
            <a:spLocks noChangeShapeType="1"/>
          </p:cNvSpPr>
          <p:nvPr/>
        </p:nvSpPr>
        <p:spPr bwMode="auto">
          <a:xfrm>
            <a:off x="4343400" y="5181600"/>
            <a:ext cx="0" cy="914400"/>
          </a:xfrm>
          <a:prstGeom prst="line">
            <a:avLst/>
          </a:prstGeom>
          <a:noFill/>
          <a:ln w="41275">
            <a:solidFill>
              <a:schemeClr val="tx1"/>
            </a:solidFill>
            <a:round/>
            <a:headEnd/>
            <a:tailEnd type="oval" w="med" len="med"/>
          </a:ln>
        </p:spPr>
        <p:txBody>
          <a:bodyPr wrap="square">
            <a:spAutoFit/>
          </a:bodyPr>
          <a:lstStyle/>
          <a:p>
            <a:endParaRPr lang="en-US" dirty="0"/>
          </a:p>
        </p:txBody>
      </p:sp>
      <p:sp>
        <p:nvSpPr>
          <p:cNvPr id="45071" name="Line 15"/>
          <p:cNvSpPr>
            <a:spLocks noChangeShapeType="1"/>
          </p:cNvSpPr>
          <p:nvPr/>
        </p:nvSpPr>
        <p:spPr bwMode="auto">
          <a:xfrm>
            <a:off x="4267200" y="2667000"/>
            <a:ext cx="0" cy="1295400"/>
          </a:xfrm>
          <a:prstGeom prst="line">
            <a:avLst/>
          </a:prstGeom>
          <a:noFill/>
          <a:ln w="41275">
            <a:solidFill>
              <a:schemeClr val="tx1"/>
            </a:solidFill>
            <a:round/>
            <a:headEnd/>
            <a:tailEnd type="oval" w="med" len="med"/>
          </a:ln>
        </p:spPr>
        <p:txBody>
          <a:bodyPr>
            <a:spAutoFit/>
          </a:bodyPr>
          <a:lstStyle/>
          <a:p>
            <a:endParaRPr lang="en-US" dirty="0"/>
          </a:p>
        </p:txBody>
      </p:sp>
      <p:sp>
        <p:nvSpPr>
          <p:cNvPr id="45072" name="Line 16"/>
          <p:cNvSpPr>
            <a:spLocks noChangeShapeType="1"/>
          </p:cNvSpPr>
          <p:nvPr/>
        </p:nvSpPr>
        <p:spPr bwMode="auto">
          <a:xfrm>
            <a:off x="4648200" y="2667000"/>
            <a:ext cx="1493838" cy="533400"/>
          </a:xfrm>
          <a:prstGeom prst="line">
            <a:avLst/>
          </a:prstGeom>
          <a:noFill/>
          <a:ln w="41275">
            <a:solidFill>
              <a:schemeClr val="tx1"/>
            </a:solidFill>
            <a:round/>
            <a:headEnd/>
            <a:tailEnd type="oval" w="med" len="med"/>
          </a:ln>
        </p:spPr>
        <p:txBody>
          <a:bodyPr>
            <a:spAutoFit/>
          </a:bodyPr>
          <a:lstStyle/>
          <a:p>
            <a:endParaRPr lang="en-US" dirty="0"/>
          </a:p>
        </p:txBody>
      </p:sp>
      <p:sp>
        <p:nvSpPr>
          <p:cNvPr id="45073" name="Line 17"/>
          <p:cNvSpPr>
            <a:spLocks noChangeShapeType="1"/>
          </p:cNvSpPr>
          <p:nvPr/>
        </p:nvSpPr>
        <p:spPr bwMode="auto">
          <a:xfrm>
            <a:off x="5181600" y="5181600"/>
            <a:ext cx="1524000" cy="533400"/>
          </a:xfrm>
          <a:prstGeom prst="line">
            <a:avLst/>
          </a:prstGeom>
          <a:noFill/>
          <a:ln w="41275">
            <a:solidFill>
              <a:schemeClr val="tx1"/>
            </a:solidFill>
            <a:round/>
            <a:headEnd/>
            <a:tailEnd type="oval" w="med" len="med"/>
          </a:ln>
        </p:spPr>
        <p:txBody>
          <a:bodyPr wrap="square">
            <a:spAutoFit/>
          </a:bodyPr>
          <a:lstStyle/>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a:xfrm>
            <a:off x="457200" y="1223963"/>
            <a:ext cx="8382000" cy="757237"/>
          </a:xfrm>
          <a:solidFill>
            <a:schemeClr val="tx2">
              <a:lumMod val="75000"/>
              <a:lumOff val="25000"/>
            </a:schemeClr>
          </a:solidFill>
        </p:spPr>
        <p:txBody>
          <a:bodyPr>
            <a:normAutofit fontScale="90000"/>
          </a:bodyPr>
          <a:lstStyle/>
          <a:p>
            <a:pPr>
              <a:defRPr/>
            </a:pPr>
            <a:r>
              <a:rPr lang="en-US" b="1" u="sng" dirty="0" smtClean="0">
                <a:solidFill>
                  <a:schemeClr val="bg1"/>
                </a:solidFill>
                <a:latin typeface="Clarendon" pitchFamily="18" charset="0"/>
                <a:ea typeface="ＭＳ Ｐゴシック" pitchFamily="-109" charset="-128"/>
              </a:rPr>
              <a:t>Comprehensible Input </a:t>
            </a:r>
            <a:r>
              <a:rPr lang="en-US" b="1" dirty="0" smtClean="0">
                <a:solidFill>
                  <a:schemeClr val="bg1"/>
                </a:solidFill>
                <a:latin typeface="Clarendon" pitchFamily="18" charset="0"/>
                <a:ea typeface="ＭＳ Ｐゴシック" pitchFamily="-109" charset="-128"/>
              </a:rPr>
              <a:t> Features </a:t>
            </a:r>
          </a:p>
        </p:txBody>
      </p:sp>
      <p:sp>
        <p:nvSpPr>
          <p:cNvPr id="46083" name="Rectangle 3"/>
          <p:cNvSpPr>
            <a:spLocks noGrp="1" noChangeArrowheads="1"/>
          </p:cNvSpPr>
          <p:nvPr>
            <p:ph type="subTitle" idx="1"/>
          </p:nvPr>
        </p:nvSpPr>
        <p:spPr>
          <a:xfrm>
            <a:off x="304800" y="3124200"/>
            <a:ext cx="8229600" cy="3581400"/>
          </a:xfrm>
        </p:spPr>
        <p:txBody>
          <a:bodyPr/>
          <a:lstStyle/>
          <a:p>
            <a:pPr>
              <a:buFont typeface="Wingdings" pitchFamily="2" charset="2"/>
              <a:buNone/>
            </a:pPr>
            <a:endParaRPr lang="en-US" dirty="0" smtClean="0">
              <a:ea typeface="ＭＳ Ｐゴシック" pitchFamily="34" charset="-128"/>
            </a:endParaRPr>
          </a:p>
          <a:p>
            <a:pPr>
              <a:buFont typeface="Wingdings" pitchFamily="2" charset="2"/>
              <a:buNone/>
            </a:pPr>
            <a:endParaRPr lang="en-US" dirty="0" smtClean="0">
              <a:ea typeface="ＭＳ Ｐゴシック" pitchFamily="34" charset="-128"/>
            </a:endParaRPr>
          </a:p>
        </p:txBody>
      </p:sp>
      <p:pic>
        <p:nvPicPr>
          <p:cNvPr id="46084" name="Picture 4" descr="j0288988"/>
          <p:cNvPicPr>
            <a:picLocks noChangeAspect="1" noChangeArrowheads="1"/>
          </p:cNvPicPr>
          <p:nvPr/>
        </p:nvPicPr>
        <p:blipFill>
          <a:blip r:embed="rId2" cstate="print"/>
          <a:srcRect/>
          <a:stretch>
            <a:fillRect/>
          </a:stretch>
        </p:blipFill>
        <p:spPr bwMode="auto">
          <a:xfrm>
            <a:off x="304800" y="152400"/>
            <a:ext cx="2544763" cy="1071563"/>
          </a:xfrm>
          <a:prstGeom prst="rect">
            <a:avLst/>
          </a:prstGeom>
          <a:noFill/>
          <a:ln w="9525">
            <a:noFill/>
            <a:miter lim="800000"/>
            <a:headEnd/>
            <a:tailEnd/>
          </a:ln>
        </p:spPr>
      </p:pic>
      <p:sp>
        <p:nvSpPr>
          <p:cNvPr id="46085"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dirty="0"/>
          </a:p>
        </p:txBody>
      </p:sp>
      <p:sp>
        <p:nvSpPr>
          <p:cNvPr id="46086" name="_s1035"/>
          <p:cNvSpPr>
            <a:spLocks noChangeArrowheads="1"/>
          </p:cNvSpPr>
          <p:nvPr/>
        </p:nvSpPr>
        <p:spPr bwMode="auto">
          <a:xfrm>
            <a:off x="304800" y="3505200"/>
            <a:ext cx="2468563" cy="1663700"/>
          </a:xfrm>
          <a:prstGeom prst="roundRect">
            <a:avLst>
              <a:gd name="adj" fmla="val 16667"/>
            </a:avLst>
          </a:prstGeom>
          <a:solidFill>
            <a:srgbClr val="99CCFF"/>
          </a:solidFill>
          <a:ln w="9525">
            <a:solidFill>
              <a:schemeClr val="tx1"/>
            </a:solidFill>
            <a:round/>
            <a:headEnd/>
            <a:tailEnd/>
          </a:ln>
        </p:spPr>
        <p:txBody>
          <a:bodyPr wrap="none" lIns="0" tIns="0" rIns="0" bIns="0" anchor="ctr"/>
          <a:lstStyle/>
          <a:p>
            <a:pPr algn="ctr" eaLnBrk="1" hangingPunct="1"/>
            <a:r>
              <a:rPr lang="en-US" sz="2500" b="1" dirty="0"/>
              <a:t>Appropriate </a:t>
            </a:r>
          </a:p>
          <a:p>
            <a:pPr algn="ctr" eaLnBrk="1" hangingPunct="1"/>
            <a:r>
              <a:rPr lang="en-US" sz="2500" b="1" dirty="0" smtClean="0"/>
              <a:t>_______________</a:t>
            </a:r>
            <a:endParaRPr lang="en-US" sz="2500" b="1" dirty="0"/>
          </a:p>
        </p:txBody>
      </p:sp>
      <p:sp>
        <p:nvSpPr>
          <p:cNvPr id="46087" name="_s1036"/>
          <p:cNvSpPr>
            <a:spLocks noChangeArrowheads="1"/>
          </p:cNvSpPr>
          <p:nvPr/>
        </p:nvSpPr>
        <p:spPr bwMode="auto">
          <a:xfrm>
            <a:off x="3124200" y="3657600"/>
            <a:ext cx="2470150" cy="1663700"/>
          </a:xfrm>
          <a:prstGeom prst="roundRect">
            <a:avLst>
              <a:gd name="adj" fmla="val 16667"/>
            </a:avLst>
          </a:prstGeom>
          <a:solidFill>
            <a:srgbClr val="99CCFF"/>
          </a:solidFill>
          <a:ln w="9525">
            <a:solidFill>
              <a:schemeClr val="tx1"/>
            </a:solidFill>
            <a:round/>
            <a:headEnd/>
            <a:tailEnd/>
          </a:ln>
        </p:spPr>
        <p:txBody>
          <a:bodyPr wrap="none" lIns="0" tIns="0" rIns="0" bIns="0" anchor="ctr"/>
          <a:lstStyle/>
          <a:p>
            <a:pPr algn="ctr" eaLnBrk="1" hangingPunct="1"/>
            <a:r>
              <a:rPr lang="en-US" sz="2500" b="1" dirty="0" smtClean="0"/>
              <a:t>_____________ </a:t>
            </a:r>
            <a:endParaRPr lang="en-US" sz="2500" b="1" dirty="0"/>
          </a:p>
          <a:p>
            <a:pPr algn="ctr" eaLnBrk="1" hangingPunct="1"/>
            <a:r>
              <a:rPr lang="en-US" sz="2500" b="1" dirty="0"/>
              <a:t>Explanation </a:t>
            </a:r>
          </a:p>
          <a:p>
            <a:pPr algn="ctr" eaLnBrk="1" hangingPunct="1"/>
            <a:r>
              <a:rPr lang="en-US" sz="2500" b="1" dirty="0"/>
              <a:t>of Academic </a:t>
            </a:r>
          </a:p>
          <a:p>
            <a:pPr algn="ctr" eaLnBrk="1" hangingPunct="1"/>
            <a:r>
              <a:rPr lang="en-US" sz="2500" b="1" dirty="0"/>
              <a:t>Tasks</a:t>
            </a:r>
            <a:r>
              <a:rPr lang="en-US" sz="2500" dirty="0"/>
              <a:t> </a:t>
            </a:r>
          </a:p>
        </p:txBody>
      </p:sp>
      <p:sp>
        <p:nvSpPr>
          <p:cNvPr id="46088" name="_s1037"/>
          <p:cNvSpPr>
            <a:spLocks noChangeArrowheads="1"/>
          </p:cNvSpPr>
          <p:nvPr/>
        </p:nvSpPr>
        <p:spPr bwMode="auto">
          <a:xfrm>
            <a:off x="5867400" y="3429000"/>
            <a:ext cx="2468563" cy="1663700"/>
          </a:xfrm>
          <a:prstGeom prst="roundRect">
            <a:avLst>
              <a:gd name="adj" fmla="val 16667"/>
            </a:avLst>
          </a:prstGeom>
          <a:solidFill>
            <a:srgbClr val="99CCFF"/>
          </a:solidFill>
          <a:ln w="9525">
            <a:solidFill>
              <a:schemeClr val="tx1"/>
            </a:solidFill>
            <a:round/>
            <a:headEnd/>
            <a:tailEnd/>
          </a:ln>
        </p:spPr>
        <p:txBody>
          <a:bodyPr wrap="none" lIns="0" tIns="0" rIns="0" bIns="0" anchor="ctr"/>
          <a:lstStyle/>
          <a:p>
            <a:pPr algn="ctr" eaLnBrk="1" hangingPunct="1"/>
            <a:endParaRPr lang="en-US" sz="1100" dirty="0"/>
          </a:p>
          <a:p>
            <a:pPr algn="ctr" eaLnBrk="1" hangingPunct="1"/>
            <a:endParaRPr lang="en-US" sz="2500" b="1" dirty="0"/>
          </a:p>
          <a:p>
            <a:pPr algn="ctr" eaLnBrk="1" hangingPunct="1"/>
            <a:r>
              <a:rPr lang="en-US" sz="2500" b="1" dirty="0"/>
              <a:t>A Variety of </a:t>
            </a:r>
          </a:p>
          <a:p>
            <a:pPr algn="ctr" eaLnBrk="1" hangingPunct="1"/>
            <a:r>
              <a:rPr lang="en-US" sz="2500" b="1" dirty="0"/>
              <a:t>Techniques</a:t>
            </a:r>
            <a:r>
              <a:rPr lang="en-US" sz="2500" dirty="0"/>
              <a:t> </a:t>
            </a:r>
          </a:p>
          <a:p>
            <a:pPr algn="ctr" eaLnBrk="1" hangingPunct="1"/>
            <a:endParaRPr lang="en-US" sz="2500" dirty="0"/>
          </a:p>
          <a:p>
            <a:pPr algn="ctr" eaLnBrk="1" hangingPunct="1"/>
            <a:endParaRPr lang="en-US" sz="2500" dirty="0"/>
          </a:p>
        </p:txBody>
      </p:sp>
      <p:sp>
        <p:nvSpPr>
          <p:cNvPr id="46089" name="Line 9"/>
          <p:cNvSpPr>
            <a:spLocks noChangeShapeType="1"/>
          </p:cNvSpPr>
          <p:nvPr/>
        </p:nvSpPr>
        <p:spPr bwMode="auto">
          <a:xfrm flipH="1">
            <a:off x="1981200" y="2133600"/>
            <a:ext cx="1371600" cy="1524000"/>
          </a:xfrm>
          <a:prstGeom prst="line">
            <a:avLst/>
          </a:prstGeom>
          <a:noFill/>
          <a:ln w="41275">
            <a:solidFill>
              <a:schemeClr val="tx1"/>
            </a:solidFill>
            <a:round/>
            <a:headEnd/>
            <a:tailEnd type="oval" w="med" len="med"/>
          </a:ln>
        </p:spPr>
        <p:txBody>
          <a:bodyPr wrap="square">
            <a:spAutoFit/>
          </a:bodyPr>
          <a:lstStyle/>
          <a:p>
            <a:endParaRPr lang="en-US" dirty="0"/>
          </a:p>
        </p:txBody>
      </p:sp>
      <p:sp>
        <p:nvSpPr>
          <p:cNvPr id="46090" name="Line 10"/>
          <p:cNvSpPr>
            <a:spLocks noChangeShapeType="1"/>
          </p:cNvSpPr>
          <p:nvPr/>
        </p:nvSpPr>
        <p:spPr bwMode="auto">
          <a:xfrm>
            <a:off x="1524000" y="4876800"/>
            <a:ext cx="0" cy="457200"/>
          </a:xfrm>
          <a:prstGeom prst="line">
            <a:avLst/>
          </a:prstGeom>
          <a:noFill/>
          <a:ln w="41275">
            <a:solidFill>
              <a:schemeClr val="tx1"/>
            </a:solidFill>
            <a:round/>
            <a:headEnd/>
            <a:tailEnd type="oval" w="med" len="med"/>
          </a:ln>
        </p:spPr>
        <p:txBody>
          <a:bodyPr>
            <a:spAutoFit/>
          </a:bodyPr>
          <a:lstStyle/>
          <a:p>
            <a:endParaRPr lang="en-US" dirty="0"/>
          </a:p>
        </p:txBody>
      </p:sp>
      <p:sp>
        <p:nvSpPr>
          <p:cNvPr id="46091" name="Line 11"/>
          <p:cNvSpPr>
            <a:spLocks noChangeShapeType="1"/>
          </p:cNvSpPr>
          <p:nvPr/>
        </p:nvSpPr>
        <p:spPr bwMode="auto">
          <a:xfrm>
            <a:off x="5334000" y="2133600"/>
            <a:ext cx="1295400" cy="1371600"/>
          </a:xfrm>
          <a:prstGeom prst="line">
            <a:avLst/>
          </a:prstGeom>
          <a:noFill/>
          <a:ln w="41275">
            <a:solidFill>
              <a:schemeClr val="tx1"/>
            </a:solidFill>
            <a:round/>
            <a:headEnd/>
            <a:tailEnd type="oval" w="med" len="med"/>
          </a:ln>
        </p:spPr>
        <p:txBody>
          <a:bodyPr wrap="square">
            <a:spAutoFit/>
          </a:bodyPr>
          <a:lstStyle/>
          <a:p>
            <a:endParaRPr lang="en-US" dirty="0"/>
          </a:p>
        </p:txBody>
      </p:sp>
      <p:sp>
        <p:nvSpPr>
          <p:cNvPr id="46092" name="_s1037"/>
          <p:cNvSpPr>
            <a:spLocks noChangeArrowheads="1"/>
          </p:cNvSpPr>
          <p:nvPr/>
        </p:nvSpPr>
        <p:spPr bwMode="auto">
          <a:xfrm>
            <a:off x="3124200" y="5562600"/>
            <a:ext cx="2468563" cy="838200"/>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endParaRPr lang="en-US" sz="2500" b="1" i="1" dirty="0"/>
          </a:p>
          <a:p>
            <a:pPr algn="ctr" eaLnBrk="1" hangingPunct="1"/>
            <a:r>
              <a:rPr lang="en-US" b="1" i="1" dirty="0"/>
              <a:t>Engaging and </a:t>
            </a:r>
          </a:p>
          <a:p>
            <a:pPr algn="ctr" eaLnBrk="1" hangingPunct="1"/>
            <a:r>
              <a:rPr lang="en-US" b="1" i="1" dirty="0"/>
              <a:t>effective tasks</a:t>
            </a:r>
          </a:p>
          <a:p>
            <a:pPr algn="ctr" eaLnBrk="1" hangingPunct="1"/>
            <a:endParaRPr lang="en-US" sz="2500" dirty="0"/>
          </a:p>
        </p:txBody>
      </p:sp>
      <p:sp>
        <p:nvSpPr>
          <p:cNvPr id="46093" name="_s1037"/>
          <p:cNvSpPr>
            <a:spLocks noChangeArrowheads="1"/>
          </p:cNvSpPr>
          <p:nvPr/>
        </p:nvSpPr>
        <p:spPr bwMode="auto">
          <a:xfrm>
            <a:off x="381000" y="5410200"/>
            <a:ext cx="2468563" cy="838200"/>
          </a:xfrm>
          <a:prstGeom prst="roundRect">
            <a:avLst>
              <a:gd name="adj" fmla="val 16667"/>
            </a:avLst>
          </a:prstGeom>
          <a:solidFill>
            <a:srgbClr val="99CCFF"/>
          </a:solidFill>
          <a:ln w="9525">
            <a:solidFill>
              <a:schemeClr val="tx1"/>
            </a:solidFill>
            <a:round/>
            <a:headEnd/>
            <a:tailEnd/>
          </a:ln>
        </p:spPr>
        <p:txBody>
          <a:bodyPr wrap="none" lIns="0" tIns="0" rIns="0" bIns="0" anchor="ctr"/>
          <a:lstStyle/>
          <a:p>
            <a:pPr algn="ctr" eaLnBrk="1" hangingPunct="1"/>
            <a:endParaRPr lang="en-US" sz="2500" b="1" i="1" dirty="0"/>
          </a:p>
          <a:p>
            <a:pPr algn="ctr" eaLnBrk="1" hangingPunct="1"/>
            <a:r>
              <a:rPr lang="en-US" b="1" i="1" dirty="0"/>
              <a:t>Slow, simple, </a:t>
            </a:r>
          </a:p>
          <a:p>
            <a:pPr algn="ctr" eaLnBrk="1" hangingPunct="1"/>
            <a:r>
              <a:rPr lang="en-US" b="1" i="1" dirty="0"/>
              <a:t>gestures…</a:t>
            </a:r>
          </a:p>
          <a:p>
            <a:pPr algn="ctr" eaLnBrk="1" hangingPunct="1"/>
            <a:endParaRPr lang="en-US" sz="2500" dirty="0"/>
          </a:p>
        </p:txBody>
      </p:sp>
      <p:sp>
        <p:nvSpPr>
          <p:cNvPr id="46094" name="Line 14"/>
          <p:cNvSpPr>
            <a:spLocks noChangeShapeType="1"/>
          </p:cNvSpPr>
          <p:nvPr/>
        </p:nvSpPr>
        <p:spPr bwMode="auto">
          <a:xfrm>
            <a:off x="4267200" y="2133600"/>
            <a:ext cx="0" cy="1524000"/>
          </a:xfrm>
          <a:prstGeom prst="line">
            <a:avLst/>
          </a:prstGeom>
          <a:noFill/>
          <a:ln w="41275">
            <a:solidFill>
              <a:schemeClr val="tx1"/>
            </a:solidFill>
            <a:round/>
            <a:headEnd/>
            <a:tailEnd type="oval" w="med" len="med"/>
          </a:ln>
        </p:spPr>
        <p:txBody>
          <a:bodyPr wrap="square">
            <a:spAutoFit/>
          </a:bodyPr>
          <a:lstStyle/>
          <a:p>
            <a:endParaRPr lang="en-US" dirty="0"/>
          </a:p>
        </p:txBody>
      </p:sp>
      <p:sp>
        <p:nvSpPr>
          <p:cNvPr id="46095" name="Line 15"/>
          <p:cNvSpPr>
            <a:spLocks noChangeShapeType="1"/>
          </p:cNvSpPr>
          <p:nvPr/>
        </p:nvSpPr>
        <p:spPr bwMode="auto">
          <a:xfrm>
            <a:off x="4343400" y="5257800"/>
            <a:ext cx="0" cy="304800"/>
          </a:xfrm>
          <a:prstGeom prst="line">
            <a:avLst/>
          </a:prstGeom>
          <a:noFill/>
          <a:ln w="41275">
            <a:solidFill>
              <a:schemeClr val="tx1"/>
            </a:solidFill>
            <a:round/>
            <a:headEnd/>
            <a:tailEnd type="oval" w="med" len="med"/>
          </a:ln>
        </p:spPr>
        <p:txBody>
          <a:bodyPr>
            <a:spAutoFit/>
          </a:bodyPr>
          <a:lstStyle/>
          <a:p>
            <a:endParaRPr lang="en-US" dirty="0"/>
          </a:p>
        </p:txBody>
      </p:sp>
      <p:sp>
        <p:nvSpPr>
          <p:cNvPr id="46096" name="Line 16"/>
          <p:cNvSpPr>
            <a:spLocks noChangeShapeType="1"/>
          </p:cNvSpPr>
          <p:nvPr/>
        </p:nvSpPr>
        <p:spPr bwMode="auto">
          <a:xfrm>
            <a:off x="7086600" y="4876800"/>
            <a:ext cx="0" cy="533400"/>
          </a:xfrm>
          <a:prstGeom prst="line">
            <a:avLst/>
          </a:prstGeom>
          <a:noFill/>
          <a:ln w="41275">
            <a:solidFill>
              <a:schemeClr val="tx1"/>
            </a:solidFill>
            <a:round/>
            <a:headEnd/>
            <a:tailEnd type="oval" w="med" len="med"/>
          </a:ln>
        </p:spPr>
        <p:txBody>
          <a:bodyPr>
            <a:spAutoFit/>
          </a:bodyPr>
          <a:lstStyle/>
          <a:p>
            <a:endParaRPr lang="en-US" dirty="0"/>
          </a:p>
        </p:txBody>
      </p:sp>
      <p:sp>
        <p:nvSpPr>
          <p:cNvPr id="46097" name="_s1037"/>
          <p:cNvSpPr>
            <a:spLocks noChangeArrowheads="1"/>
          </p:cNvSpPr>
          <p:nvPr/>
        </p:nvSpPr>
        <p:spPr bwMode="auto">
          <a:xfrm>
            <a:off x="5867400" y="5486400"/>
            <a:ext cx="2468563" cy="838200"/>
          </a:xfrm>
          <a:prstGeom prst="roundRect">
            <a:avLst>
              <a:gd name="adj" fmla="val 16667"/>
            </a:avLst>
          </a:prstGeom>
          <a:solidFill>
            <a:srgbClr val="99CCFF"/>
          </a:solidFill>
          <a:ln w="9525">
            <a:solidFill>
              <a:schemeClr val="tx1"/>
            </a:solidFill>
            <a:round/>
            <a:headEnd/>
            <a:tailEnd/>
          </a:ln>
        </p:spPr>
        <p:txBody>
          <a:bodyPr wrap="none" lIns="0" tIns="0" rIns="0" bIns="0" anchor="ctr"/>
          <a:lstStyle/>
          <a:p>
            <a:pPr algn="ctr" eaLnBrk="1" hangingPunct="1"/>
            <a:endParaRPr lang="en-US" sz="2500" b="1" i="1" dirty="0"/>
          </a:p>
          <a:p>
            <a:pPr algn="ctr" eaLnBrk="1" hangingPunct="1"/>
            <a:r>
              <a:rPr lang="en-US" b="1" i="1" dirty="0"/>
              <a:t>Mnemonics, </a:t>
            </a:r>
          </a:p>
          <a:p>
            <a:pPr algn="ctr" eaLnBrk="1" hangingPunct="1"/>
            <a:r>
              <a:rPr lang="en-US" b="1" i="1" dirty="0" smtClean="0"/>
              <a:t>___________________</a:t>
            </a:r>
            <a:endParaRPr lang="en-US" sz="2500" b="1" i="1" dirty="0"/>
          </a:p>
          <a:p>
            <a:pPr algn="ctr" eaLnBrk="1" hangingPunct="1"/>
            <a:endParaRPr lang="en-US" sz="25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ctrTitle"/>
          </p:nvPr>
        </p:nvSpPr>
        <p:spPr>
          <a:xfrm>
            <a:off x="952500" y="1350963"/>
            <a:ext cx="7124700" cy="795338"/>
          </a:xfrm>
          <a:solidFill>
            <a:schemeClr val="tx1">
              <a:lumMod val="65000"/>
              <a:lumOff val="35000"/>
            </a:schemeClr>
          </a:solidFill>
        </p:spPr>
        <p:txBody>
          <a:bodyPr>
            <a:noAutofit/>
          </a:bodyPr>
          <a:lstStyle/>
          <a:p>
            <a:pPr algn="ctr">
              <a:defRPr/>
            </a:pPr>
            <a:r>
              <a:rPr lang="en-US" sz="4800" b="1" u="sng" dirty="0" smtClean="0">
                <a:solidFill>
                  <a:schemeClr val="bg1"/>
                </a:solidFill>
                <a:latin typeface="Clarendon" pitchFamily="18" charset="0"/>
                <a:ea typeface="ＭＳ Ｐゴシック" pitchFamily="-109" charset="-128"/>
              </a:rPr>
              <a:t>Strategies </a:t>
            </a:r>
            <a:r>
              <a:rPr lang="en-US" sz="4800" b="1" dirty="0" smtClean="0">
                <a:solidFill>
                  <a:schemeClr val="bg1"/>
                </a:solidFill>
                <a:latin typeface="Clarendon" pitchFamily="18" charset="0"/>
                <a:ea typeface="ＭＳ Ｐゴシック" pitchFamily="-109" charset="-128"/>
              </a:rPr>
              <a:t>  </a:t>
            </a:r>
            <a:r>
              <a:rPr lang="en-US" sz="4000" b="1" dirty="0" smtClean="0">
                <a:solidFill>
                  <a:schemeClr val="bg1"/>
                </a:solidFill>
                <a:latin typeface="Clarendon" pitchFamily="18" charset="0"/>
                <a:ea typeface="ＭＳ Ｐゴシック" pitchFamily="-109" charset="-128"/>
              </a:rPr>
              <a:t>Features</a:t>
            </a:r>
          </a:p>
        </p:txBody>
      </p:sp>
      <p:sp>
        <p:nvSpPr>
          <p:cNvPr id="47107"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dirty="0" smtClean="0">
              <a:ea typeface="ＭＳ Ｐゴシック" pitchFamily="34" charset="-128"/>
            </a:endParaRPr>
          </a:p>
          <a:p>
            <a:pPr>
              <a:buFont typeface="Wingdings" pitchFamily="2" charset="2"/>
              <a:buNone/>
            </a:pPr>
            <a:endParaRPr lang="en-US" dirty="0" smtClean="0">
              <a:ea typeface="ＭＳ Ｐゴシック" pitchFamily="34" charset="-128"/>
            </a:endParaRPr>
          </a:p>
        </p:txBody>
      </p:sp>
      <p:pic>
        <p:nvPicPr>
          <p:cNvPr id="47108" name="Picture 4" descr="j0288988"/>
          <p:cNvPicPr>
            <a:picLocks noChangeAspect="1" noChangeArrowheads="1"/>
          </p:cNvPicPr>
          <p:nvPr/>
        </p:nvPicPr>
        <p:blipFill>
          <a:blip r:embed="rId2" cstate="print"/>
          <a:srcRect/>
          <a:stretch>
            <a:fillRect/>
          </a:stretch>
        </p:blipFill>
        <p:spPr bwMode="auto">
          <a:xfrm>
            <a:off x="304800" y="228600"/>
            <a:ext cx="2667000" cy="1122363"/>
          </a:xfrm>
          <a:prstGeom prst="rect">
            <a:avLst/>
          </a:prstGeom>
          <a:noFill/>
          <a:ln w="9525">
            <a:noFill/>
            <a:miter lim="800000"/>
            <a:headEnd/>
            <a:tailEnd/>
          </a:ln>
        </p:spPr>
      </p:pic>
      <p:sp>
        <p:nvSpPr>
          <p:cNvPr id="47109"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dirty="0"/>
          </a:p>
        </p:txBody>
      </p:sp>
      <p:sp>
        <p:nvSpPr>
          <p:cNvPr id="47110" name="_s1035"/>
          <p:cNvSpPr>
            <a:spLocks noChangeArrowheads="1"/>
          </p:cNvSpPr>
          <p:nvPr/>
        </p:nvSpPr>
        <p:spPr bwMode="auto">
          <a:xfrm>
            <a:off x="0" y="3200400"/>
            <a:ext cx="3397250" cy="1981200"/>
          </a:xfrm>
          <a:prstGeom prst="roundRect">
            <a:avLst>
              <a:gd name="adj" fmla="val 16667"/>
            </a:avLst>
          </a:prstGeom>
          <a:solidFill>
            <a:srgbClr val="CC66FF"/>
          </a:solidFill>
          <a:ln w="9525">
            <a:solidFill>
              <a:schemeClr val="tx1"/>
            </a:solidFill>
            <a:round/>
            <a:headEnd/>
            <a:tailEnd/>
          </a:ln>
        </p:spPr>
        <p:txBody>
          <a:bodyPr wrap="none" lIns="0" tIns="0" rIns="0" bIns="0" anchor="ctr"/>
          <a:lstStyle/>
          <a:p>
            <a:pPr algn="ctr" eaLnBrk="1" hangingPunct="1"/>
            <a:endParaRPr lang="en-US" sz="2400" b="1" dirty="0"/>
          </a:p>
          <a:p>
            <a:pPr algn="ctr" eaLnBrk="1" hangingPunct="1"/>
            <a:endParaRPr lang="en-US" sz="2400" b="1" dirty="0"/>
          </a:p>
          <a:p>
            <a:pPr algn="ctr" eaLnBrk="1" hangingPunct="1"/>
            <a:r>
              <a:rPr lang="en-US" sz="2400" b="1" dirty="0"/>
              <a:t>Graphic organizers, </a:t>
            </a:r>
          </a:p>
          <a:p>
            <a:pPr algn="ctr" eaLnBrk="1" hangingPunct="1"/>
            <a:r>
              <a:rPr lang="en-US" sz="2400" b="1" dirty="0" smtClean="0"/>
              <a:t>__________________,</a:t>
            </a:r>
            <a:endParaRPr lang="en-US" sz="2400" b="1" dirty="0"/>
          </a:p>
          <a:p>
            <a:pPr algn="ctr" eaLnBrk="1" hangingPunct="1"/>
            <a:r>
              <a:rPr lang="en-US" sz="2400" b="1" dirty="0"/>
              <a:t>Matching</a:t>
            </a:r>
          </a:p>
          <a:p>
            <a:pPr algn="ctr" eaLnBrk="1" hangingPunct="1"/>
            <a:endParaRPr lang="en-US" sz="2400" b="1" dirty="0"/>
          </a:p>
          <a:p>
            <a:pPr algn="ctr" eaLnBrk="1" hangingPunct="1"/>
            <a:endParaRPr lang="en-US" sz="2400" b="1" dirty="0"/>
          </a:p>
        </p:txBody>
      </p:sp>
      <p:sp>
        <p:nvSpPr>
          <p:cNvPr id="47111" name="_s1036"/>
          <p:cNvSpPr>
            <a:spLocks noChangeArrowheads="1"/>
          </p:cNvSpPr>
          <p:nvPr/>
        </p:nvSpPr>
        <p:spPr bwMode="auto">
          <a:xfrm>
            <a:off x="3397250" y="5041900"/>
            <a:ext cx="2470150" cy="1663700"/>
          </a:xfrm>
          <a:prstGeom prst="roundRect">
            <a:avLst>
              <a:gd name="adj" fmla="val 16667"/>
            </a:avLst>
          </a:prstGeom>
          <a:solidFill>
            <a:srgbClr val="CC66FF"/>
          </a:solidFill>
          <a:ln w="9525">
            <a:solidFill>
              <a:schemeClr val="tx1"/>
            </a:solidFill>
            <a:round/>
            <a:headEnd/>
            <a:tailEnd/>
          </a:ln>
        </p:spPr>
        <p:txBody>
          <a:bodyPr wrap="none" lIns="0" tIns="0" rIns="0" bIns="0" anchor="ctr"/>
          <a:lstStyle/>
          <a:p>
            <a:pPr algn="ctr" eaLnBrk="1" hangingPunct="1"/>
            <a:r>
              <a:rPr lang="en-US" sz="2500" b="1" dirty="0" smtClean="0"/>
              <a:t>______________</a:t>
            </a:r>
            <a:endParaRPr lang="en-US" sz="2500" b="1" dirty="0"/>
          </a:p>
        </p:txBody>
      </p:sp>
      <p:sp>
        <p:nvSpPr>
          <p:cNvPr id="47112" name="_s1037"/>
          <p:cNvSpPr>
            <a:spLocks noChangeArrowheads="1"/>
          </p:cNvSpPr>
          <p:nvPr/>
        </p:nvSpPr>
        <p:spPr bwMode="auto">
          <a:xfrm>
            <a:off x="5867400" y="3200400"/>
            <a:ext cx="2743200" cy="1663700"/>
          </a:xfrm>
          <a:prstGeom prst="roundRect">
            <a:avLst>
              <a:gd name="adj" fmla="val 16667"/>
            </a:avLst>
          </a:prstGeom>
          <a:solidFill>
            <a:srgbClr val="CC66FF"/>
          </a:solidFill>
          <a:ln w="9525">
            <a:solidFill>
              <a:schemeClr val="tx1"/>
            </a:solidFill>
            <a:round/>
            <a:headEnd/>
            <a:tailEnd/>
          </a:ln>
        </p:spPr>
        <p:txBody>
          <a:bodyPr wrap="none" lIns="0" tIns="0" rIns="0" bIns="0" anchor="ctr"/>
          <a:lstStyle/>
          <a:p>
            <a:pPr algn="ctr" eaLnBrk="1" hangingPunct="1"/>
            <a:endParaRPr lang="en-US" sz="1100" dirty="0"/>
          </a:p>
          <a:p>
            <a:pPr algn="ctr" eaLnBrk="1" hangingPunct="1"/>
            <a:r>
              <a:rPr lang="en-US" sz="2500" b="1" dirty="0"/>
              <a:t>Variety of </a:t>
            </a:r>
          </a:p>
          <a:p>
            <a:pPr algn="ctr" eaLnBrk="1" hangingPunct="1"/>
            <a:r>
              <a:rPr lang="en-US" sz="2500" b="1" dirty="0"/>
              <a:t>question types</a:t>
            </a:r>
          </a:p>
          <a:p>
            <a:pPr algn="ctr" eaLnBrk="1" hangingPunct="1"/>
            <a:endParaRPr lang="en-US" sz="2500" b="1" dirty="0"/>
          </a:p>
        </p:txBody>
      </p:sp>
      <p:sp>
        <p:nvSpPr>
          <p:cNvPr id="47113" name="Line 9"/>
          <p:cNvSpPr>
            <a:spLocks noChangeShapeType="1"/>
          </p:cNvSpPr>
          <p:nvPr/>
        </p:nvSpPr>
        <p:spPr bwMode="auto">
          <a:xfrm flipH="1">
            <a:off x="2514600" y="2743200"/>
            <a:ext cx="1219200" cy="838200"/>
          </a:xfrm>
          <a:prstGeom prst="line">
            <a:avLst/>
          </a:prstGeom>
          <a:noFill/>
          <a:ln w="41275">
            <a:solidFill>
              <a:schemeClr val="tx1"/>
            </a:solidFill>
            <a:round/>
            <a:headEnd/>
            <a:tailEnd type="oval" w="med" len="med"/>
          </a:ln>
        </p:spPr>
        <p:txBody>
          <a:bodyPr>
            <a:spAutoFit/>
          </a:bodyPr>
          <a:lstStyle/>
          <a:p>
            <a:endParaRPr lang="en-US" dirty="0"/>
          </a:p>
        </p:txBody>
      </p:sp>
      <p:sp>
        <p:nvSpPr>
          <p:cNvPr id="47114" name="Line 10"/>
          <p:cNvSpPr>
            <a:spLocks noChangeShapeType="1"/>
          </p:cNvSpPr>
          <p:nvPr/>
        </p:nvSpPr>
        <p:spPr bwMode="auto">
          <a:xfrm>
            <a:off x="4724400" y="2743200"/>
            <a:ext cx="1143000" cy="990600"/>
          </a:xfrm>
          <a:prstGeom prst="line">
            <a:avLst/>
          </a:prstGeom>
          <a:noFill/>
          <a:ln w="41275">
            <a:solidFill>
              <a:schemeClr val="tx1"/>
            </a:solidFill>
            <a:round/>
            <a:headEnd/>
            <a:tailEnd type="oval" w="med" len="med"/>
          </a:ln>
        </p:spPr>
        <p:txBody>
          <a:bodyPr>
            <a:spAutoFit/>
          </a:bodyPr>
          <a:lstStyle/>
          <a:p>
            <a:endParaRPr lang="en-US" dirty="0"/>
          </a:p>
        </p:txBody>
      </p:sp>
      <p:sp>
        <p:nvSpPr>
          <p:cNvPr id="47115" name="Line 11"/>
          <p:cNvSpPr>
            <a:spLocks noChangeShapeType="1"/>
          </p:cNvSpPr>
          <p:nvPr/>
        </p:nvSpPr>
        <p:spPr bwMode="auto">
          <a:xfrm>
            <a:off x="4343400" y="2971800"/>
            <a:ext cx="0" cy="2070100"/>
          </a:xfrm>
          <a:prstGeom prst="line">
            <a:avLst/>
          </a:prstGeom>
          <a:noFill/>
          <a:ln w="41275">
            <a:solidFill>
              <a:schemeClr val="tx1"/>
            </a:solidFill>
            <a:round/>
            <a:headEnd/>
            <a:tailEnd type="oval" w="med" len="med"/>
          </a:ln>
        </p:spPr>
        <p:txBody>
          <a:bodyPr>
            <a:spAutoFit/>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685800" y="1524000"/>
            <a:ext cx="7848600" cy="838200"/>
          </a:xfrm>
          <a:solidFill>
            <a:schemeClr val="tx1">
              <a:lumMod val="75000"/>
              <a:lumOff val="25000"/>
            </a:schemeClr>
          </a:solidFill>
        </p:spPr>
        <p:txBody>
          <a:bodyPr>
            <a:normAutofit fontScale="90000"/>
          </a:bodyPr>
          <a:lstStyle/>
          <a:p>
            <a:pPr>
              <a:defRPr/>
            </a:pPr>
            <a:r>
              <a:rPr lang="en-US" sz="6000" b="1" u="sng" dirty="0" smtClean="0">
                <a:solidFill>
                  <a:schemeClr val="bg1"/>
                </a:solidFill>
                <a:latin typeface="Clarendon" pitchFamily="18" charset="0"/>
                <a:ea typeface="ＭＳ Ｐゴシック" pitchFamily="-109" charset="-128"/>
              </a:rPr>
              <a:t>Interaction </a:t>
            </a:r>
            <a:r>
              <a:rPr lang="en-US" sz="6000" b="1" dirty="0" smtClean="0">
                <a:solidFill>
                  <a:schemeClr val="bg1"/>
                </a:solidFill>
                <a:latin typeface="Clarendon" pitchFamily="18" charset="0"/>
                <a:ea typeface="ＭＳ Ｐゴシック" pitchFamily="-109" charset="-128"/>
              </a:rPr>
              <a:t>Features</a:t>
            </a:r>
          </a:p>
        </p:txBody>
      </p:sp>
      <p:sp>
        <p:nvSpPr>
          <p:cNvPr id="48131" name="Rectangle 3"/>
          <p:cNvSpPr>
            <a:spLocks noGrp="1" noChangeArrowheads="1"/>
          </p:cNvSpPr>
          <p:nvPr>
            <p:ph type="subTitle" idx="1"/>
          </p:nvPr>
        </p:nvSpPr>
        <p:spPr>
          <a:xfrm>
            <a:off x="381000" y="3048000"/>
            <a:ext cx="8229600" cy="3581400"/>
          </a:xfrm>
        </p:spPr>
        <p:txBody>
          <a:bodyPr/>
          <a:lstStyle/>
          <a:p>
            <a:pPr>
              <a:buFont typeface="Wingdings" pitchFamily="2" charset="2"/>
              <a:buNone/>
            </a:pPr>
            <a:endParaRPr lang="en-US" dirty="0" smtClean="0">
              <a:ea typeface="ＭＳ Ｐゴシック" pitchFamily="34" charset="-128"/>
            </a:endParaRPr>
          </a:p>
          <a:p>
            <a:pPr>
              <a:buFont typeface="Wingdings" pitchFamily="2" charset="2"/>
              <a:buNone/>
            </a:pPr>
            <a:endParaRPr lang="en-US" dirty="0" smtClean="0">
              <a:ea typeface="ＭＳ Ｐゴシック" pitchFamily="34" charset="-128"/>
            </a:endParaRPr>
          </a:p>
        </p:txBody>
      </p:sp>
      <p:pic>
        <p:nvPicPr>
          <p:cNvPr id="48132" name="Picture 4" descr="j0288988"/>
          <p:cNvPicPr>
            <a:picLocks noChangeAspect="1" noChangeArrowheads="1"/>
          </p:cNvPicPr>
          <p:nvPr/>
        </p:nvPicPr>
        <p:blipFill>
          <a:blip r:embed="rId2" cstate="print"/>
          <a:srcRect/>
          <a:stretch>
            <a:fillRect/>
          </a:stretch>
        </p:blipFill>
        <p:spPr bwMode="auto">
          <a:xfrm>
            <a:off x="0" y="0"/>
            <a:ext cx="2743200" cy="1155700"/>
          </a:xfrm>
          <a:prstGeom prst="rect">
            <a:avLst/>
          </a:prstGeom>
          <a:noFill/>
          <a:ln w="9525">
            <a:noFill/>
            <a:miter lim="800000"/>
            <a:headEnd/>
            <a:tailEnd/>
          </a:ln>
        </p:spPr>
      </p:pic>
      <p:sp>
        <p:nvSpPr>
          <p:cNvPr id="48133"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dirty="0"/>
          </a:p>
        </p:txBody>
      </p:sp>
      <p:sp>
        <p:nvSpPr>
          <p:cNvPr id="48134" name="_s1035"/>
          <p:cNvSpPr>
            <a:spLocks noChangeArrowheads="1"/>
          </p:cNvSpPr>
          <p:nvPr/>
        </p:nvSpPr>
        <p:spPr bwMode="auto">
          <a:xfrm>
            <a:off x="0" y="3276600"/>
            <a:ext cx="3200400" cy="2057400"/>
          </a:xfrm>
          <a:prstGeom prst="roundRect">
            <a:avLst>
              <a:gd name="adj" fmla="val 16667"/>
            </a:avLst>
          </a:prstGeom>
          <a:solidFill>
            <a:srgbClr val="00B0F0"/>
          </a:solidFill>
          <a:ln w="9525">
            <a:solidFill>
              <a:schemeClr val="tx1"/>
            </a:solidFill>
            <a:round/>
            <a:headEnd/>
            <a:tailEnd/>
          </a:ln>
        </p:spPr>
        <p:txBody>
          <a:bodyPr wrap="none" lIns="0" tIns="0" rIns="0" bIns="0" anchor="ctr"/>
          <a:lstStyle/>
          <a:p>
            <a:pPr algn="ctr" eaLnBrk="1" hangingPunct="1"/>
            <a:r>
              <a:rPr lang="en-US" sz="2500" b="1" dirty="0"/>
              <a:t>Ample student </a:t>
            </a:r>
          </a:p>
          <a:p>
            <a:pPr algn="ctr" eaLnBrk="1" hangingPunct="1"/>
            <a:r>
              <a:rPr lang="en-US" sz="2500" b="1" dirty="0" smtClean="0"/>
              <a:t>Opportunities to </a:t>
            </a:r>
          </a:p>
          <a:p>
            <a:pPr algn="ctr" eaLnBrk="1" hangingPunct="1"/>
            <a:r>
              <a:rPr lang="en-US" sz="2500" b="1" dirty="0" smtClean="0"/>
              <a:t>___________ or Write</a:t>
            </a:r>
            <a:endParaRPr lang="en-US" sz="2500" b="1" dirty="0"/>
          </a:p>
        </p:txBody>
      </p:sp>
      <p:sp>
        <p:nvSpPr>
          <p:cNvPr id="48135" name="_s1036"/>
          <p:cNvSpPr>
            <a:spLocks noChangeArrowheads="1"/>
          </p:cNvSpPr>
          <p:nvPr/>
        </p:nvSpPr>
        <p:spPr bwMode="auto">
          <a:xfrm>
            <a:off x="3200400" y="4965700"/>
            <a:ext cx="2895600" cy="1663700"/>
          </a:xfrm>
          <a:prstGeom prst="roundRect">
            <a:avLst>
              <a:gd name="adj" fmla="val 16667"/>
            </a:avLst>
          </a:prstGeom>
          <a:solidFill>
            <a:srgbClr val="00B0F0"/>
          </a:solidFill>
          <a:ln w="9525">
            <a:solidFill>
              <a:schemeClr val="tx1"/>
            </a:solidFill>
            <a:round/>
            <a:headEnd/>
            <a:tailEnd/>
          </a:ln>
        </p:spPr>
        <p:txBody>
          <a:bodyPr wrap="none" lIns="0" tIns="0" rIns="0" bIns="0" anchor="ctr"/>
          <a:lstStyle/>
          <a:p>
            <a:pPr algn="ctr" eaLnBrk="1" hangingPunct="1"/>
            <a:r>
              <a:rPr lang="en-US" sz="2500" b="1" dirty="0" smtClean="0"/>
              <a:t>_______________</a:t>
            </a:r>
            <a:endParaRPr lang="en-US" sz="2500" b="1" dirty="0"/>
          </a:p>
          <a:p>
            <a:pPr algn="ctr" eaLnBrk="1" hangingPunct="1"/>
            <a:r>
              <a:rPr lang="en-US" sz="2500" b="1" dirty="0"/>
              <a:t>Configurations</a:t>
            </a:r>
          </a:p>
        </p:txBody>
      </p:sp>
      <p:sp>
        <p:nvSpPr>
          <p:cNvPr id="48136" name="_s1037"/>
          <p:cNvSpPr>
            <a:spLocks noChangeArrowheads="1"/>
          </p:cNvSpPr>
          <p:nvPr/>
        </p:nvSpPr>
        <p:spPr bwMode="auto">
          <a:xfrm>
            <a:off x="6248400" y="3421063"/>
            <a:ext cx="2468563" cy="1663700"/>
          </a:xfrm>
          <a:prstGeom prst="roundRect">
            <a:avLst>
              <a:gd name="adj" fmla="val 16667"/>
            </a:avLst>
          </a:prstGeom>
          <a:solidFill>
            <a:srgbClr val="00B0F0"/>
          </a:solidFill>
          <a:ln w="9525">
            <a:solidFill>
              <a:schemeClr val="tx1"/>
            </a:solidFill>
            <a:round/>
            <a:headEnd/>
            <a:tailEnd/>
          </a:ln>
        </p:spPr>
        <p:txBody>
          <a:bodyPr wrap="none" lIns="0" tIns="0" rIns="0" bIns="0" anchor="ctr"/>
          <a:lstStyle/>
          <a:p>
            <a:pPr algn="ctr" eaLnBrk="1" hangingPunct="1"/>
            <a:endParaRPr lang="en-US" sz="1100" dirty="0"/>
          </a:p>
          <a:p>
            <a:pPr algn="ctr" eaLnBrk="1" hangingPunct="1"/>
            <a:r>
              <a:rPr lang="en-US" sz="2500" b="1" dirty="0"/>
              <a:t>Wait Time</a:t>
            </a:r>
          </a:p>
          <a:p>
            <a:pPr algn="ctr" eaLnBrk="1" hangingPunct="1"/>
            <a:endParaRPr lang="en-US" sz="2500" b="1" dirty="0"/>
          </a:p>
        </p:txBody>
      </p:sp>
      <p:sp>
        <p:nvSpPr>
          <p:cNvPr id="48137" name="Line 9"/>
          <p:cNvSpPr>
            <a:spLocks noChangeShapeType="1"/>
          </p:cNvSpPr>
          <p:nvPr/>
        </p:nvSpPr>
        <p:spPr bwMode="auto">
          <a:xfrm flipH="1">
            <a:off x="2362200" y="2514600"/>
            <a:ext cx="1295400" cy="914400"/>
          </a:xfrm>
          <a:prstGeom prst="line">
            <a:avLst/>
          </a:prstGeom>
          <a:noFill/>
          <a:ln w="41275">
            <a:solidFill>
              <a:schemeClr val="tx1"/>
            </a:solidFill>
            <a:round/>
            <a:headEnd/>
            <a:tailEnd type="oval" w="med" len="med"/>
          </a:ln>
        </p:spPr>
        <p:txBody>
          <a:bodyPr>
            <a:spAutoFit/>
          </a:bodyPr>
          <a:lstStyle/>
          <a:p>
            <a:endParaRPr lang="en-US" dirty="0"/>
          </a:p>
        </p:txBody>
      </p:sp>
      <p:sp>
        <p:nvSpPr>
          <p:cNvPr id="48138" name="Line 10"/>
          <p:cNvSpPr>
            <a:spLocks noChangeShapeType="1"/>
          </p:cNvSpPr>
          <p:nvPr/>
        </p:nvSpPr>
        <p:spPr bwMode="auto">
          <a:xfrm flipH="1">
            <a:off x="4267200" y="2819400"/>
            <a:ext cx="0" cy="2146300"/>
          </a:xfrm>
          <a:prstGeom prst="line">
            <a:avLst/>
          </a:prstGeom>
          <a:noFill/>
          <a:ln w="41275">
            <a:solidFill>
              <a:schemeClr val="tx1"/>
            </a:solidFill>
            <a:round/>
            <a:headEnd/>
            <a:tailEnd type="oval" w="med" len="med"/>
          </a:ln>
        </p:spPr>
        <p:txBody>
          <a:bodyPr>
            <a:spAutoFit/>
          </a:bodyPr>
          <a:lstStyle/>
          <a:p>
            <a:endParaRPr lang="en-US" dirty="0"/>
          </a:p>
        </p:txBody>
      </p:sp>
      <p:sp>
        <p:nvSpPr>
          <p:cNvPr id="48139" name="Line 11"/>
          <p:cNvSpPr>
            <a:spLocks noChangeShapeType="1"/>
          </p:cNvSpPr>
          <p:nvPr/>
        </p:nvSpPr>
        <p:spPr bwMode="auto">
          <a:xfrm>
            <a:off x="5029200" y="2819400"/>
            <a:ext cx="1219200" cy="914400"/>
          </a:xfrm>
          <a:prstGeom prst="line">
            <a:avLst/>
          </a:prstGeom>
          <a:noFill/>
          <a:ln w="41275">
            <a:solidFill>
              <a:schemeClr val="tx1"/>
            </a:solidFill>
            <a:round/>
            <a:headEnd/>
            <a:tailEnd type="oval" w="med" len="med"/>
          </a:ln>
        </p:spPr>
        <p:txBody>
          <a:bodyPr>
            <a:spAutoFit/>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304800" y="1490662"/>
            <a:ext cx="8458200" cy="1252538"/>
          </a:xfrm>
          <a:solidFill>
            <a:schemeClr val="tx1">
              <a:lumMod val="75000"/>
              <a:lumOff val="25000"/>
            </a:schemeClr>
          </a:solidFill>
        </p:spPr>
        <p:txBody>
          <a:bodyPr>
            <a:normAutofit fontScale="90000"/>
          </a:bodyPr>
          <a:lstStyle/>
          <a:p>
            <a:pPr>
              <a:defRPr/>
            </a:pPr>
            <a:r>
              <a:rPr lang="en-US" sz="4800" b="1" u="sng" dirty="0" smtClean="0">
                <a:solidFill>
                  <a:schemeClr val="bg1"/>
                </a:solidFill>
                <a:latin typeface="Clarendon" pitchFamily="18" charset="0"/>
                <a:ea typeface="ＭＳ Ｐゴシック" pitchFamily="-109" charset="-128"/>
              </a:rPr>
              <a:t>Practice and Application</a:t>
            </a:r>
            <a:r>
              <a:rPr lang="en-US" sz="4800" b="1" dirty="0" smtClean="0">
                <a:solidFill>
                  <a:schemeClr val="bg1"/>
                </a:solidFill>
                <a:latin typeface="Clarendon" pitchFamily="18" charset="0"/>
                <a:ea typeface="ＭＳ Ｐゴシック" pitchFamily="-109" charset="-128"/>
              </a:rPr>
              <a:t> </a:t>
            </a:r>
            <a:r>
              <a:rPr lang="en-US" sz="3600" b="1" dirty="0" smtClean="0">
                <a:solidFill>
                  <a:schemeClr val="bg1"/>
                </a:solidFill>
                <a:latin typeface="Clarendon" pitchFamily="18" charset="0"/>
                <a:ea typeface="ＭＳ Ｐゴシック" pitchFamily="-109" charset="-128"/>
              </a:rPr>
              <a:t>Features</a:t>
            </a:r>
          </a:p>
        </p:txBody>
      </p:sp>
      <p:sp>
        <p:nvSpPr>
          <p:cNvPr id="49155"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dirty="0" smtClean="0">
              <a:ea typeface="ＭＳ Ｐゴシック" pitchFamily="34" charset="-128"/>
            </a:endParaRPr>
          </a:p>
          <a:p>
            <a:pPr>
              <a:buFont typeface="Wingdings" pitchFamily="2" charset="2"/>
              <a:buNone/>
            </a:pPr>
            <a:endParaRPr lang="en-US" dirty="0" smtClean="0">
              <a:ea typeface="ＭＳ Ｐゴシック" pitchFamily="34" charset="-128"/>
            </a:endParaRPr>
          </a:p>
        </p:txBody>
      </p:sp>
      <p:pic>
        <p:nvPicPr>
          <p:cNvPr id="49156" name="Picture 4" descr="j0288988"/>
          <p:cNvPicPr>
            <a:picLocks noChangeAspect="1" noChangeArrowheads="1"/>
          </p:cNvPicPr>
          <p:nvPr/>
        </p:nvPicPr>
        <p:blipFill>
          <a:blip r:embed="rId3" cstate="print"/>
          <a:srcRect/>
          <a:stretch>
            <a:fillRect/>
          </a:stretch>
        </p:blipFill>
        <p:spPr bwMode="auto">
          <a:xfrm>
            <a:off x="304800" y="231775"/>
            <a:ext cx="2667000" cy="1123950"/>
          </a:xfrm>
          <a:prstGeom prst="rect">
            <a:avLst/>
          </a:prstGeom>
          <a:noFill/>
          <a:ln w="9525">
            <a:noFill/>
            <a:miter lim="800000"/>
            <a:headEnd/>
            <a:tailEnd/>
          </a:ln>
        </p:spPr>
      </p:pic>
      <p:sp>
        <p:nvSpPr>
          <p:cNvPr id="49157"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dirty="0"/>
          </a:p>
        </p:txBody>
      </p:sp>
      <p:sp>
        <p:nvSpPr>
          <p:cNvPr id="49158" name="_s1035"/>
          <p:cNvSpPr>
            <a:spLocks noChangeArrowheads="1"/>
          </p:cNvSpPr>
          <p:nvPr/>
        </p:nvSpPr>
        <p:spPr bwMode="auto">
          <a:xfrm>
            <a:off x="228600" y="2928938"/>
            <a:ext cx="2743200" cy="1663700"/>
          </a:xfrm>
          <a:prstGeom prst="roundRect">
            <a:avLst>
              <a:gd name="adj" fmla="val 16667"/>
            </a:avLst>
          </a:prstGeom>
          <a:solidFill>
            <a:srgbClr val="92D050"/>
          </a:solidFill>
          <a:ln w="9525">
            <a:solidFill>
              <a:schemeClr val="tx1"/>
            </a:solidFill>
            <a:round/>
            <a:headEnd/>
            <a:tailEnd/>
          </a:ln>
        </p:spPr>
        <p:txBody>
          <a:bodyPr wrap="none" lIns="0" tIns="0" rIns="0" bIns="0" anchor="ctr"/>
          <a:lstStyle/>
          <a:p>
            <a:pPr algn="ctr" eaLnBrk="1" hangingPunct="1"/>
            <a:r>
              <a:rPr lang="en-US" sz="2500" b="1" dirty="0"/>
              <a:t>Hands-on </a:t>
            </a:r>
          </a:p>
          <a:p>
            <a:pPr algn="ctr" eaLnBrk="1" hangingPunct="1"/>
            <a:r>
              <a:rPr lang="en-US" sz="2500" b="1" dirty="0"/>
              <a:t>materials</a:t>
            </a:r>
          </a:p>
        </p:txBody>
      </p:sp>
      <p:sp>
        <p:nvSpPr>
          <p:cNvPr id="49159" name="_s1036"/>
          <p:cNvSpPr>
            <a:spLocks noChangeArrowheads="1"/>
          </p:cNvSpPr>
          <p:nvPr/>
        </p:nvSpPr>
        <p:spPr bwMode="auto">
          <a:xfrm>
            <a:off x="2209800" y="4876800"/>
            <a:ext cx="3917950" cy="1981200"/>
          </a:xfrm>
          <a:prstGeom prst="roundRect">
            <a:avLst>
              <a:gd name="adj" fmla="val 16667"/>
            </a:avLst>
          </a:prstGeom>
          <a:solidFill>
            <a:srgbClr val="92D050"/>
          </a:solidFill>
          <a:ln w="9525">
            <a:solidFill>
              <a:schemeClr val="tx1"/>
            </a:solidFill>
            <a:round/>
            <a:headEnd/>
            <a:tailEnd/>
          </a:ln>
        </p:spPr>
        <p:txBody>
          <a:bodyPr wrap="none" lIns="0" tIns="0" rIns="0" bIns="0" anchor="ctr"/>
          <a:lstStyle/>
          <a:p>
            <a:pPr algn="ctr" eaLnBrk="1" hangingPunct="1"/>
            <a:r>
              <a:rPr lang="en-US" sz="2500" b="1" dirty="0" smtClean="0"/>
              <a:t>_______________ activities </a:t>
            </a:r>
            <a:endParaRPr lang="en-US" sz="2500" b="1" dirty="0"/>
          </a:p>
          <a:p>
            <a:pPr algn="ctr" eaLnBrk="1" hangingPunct="1"/>
            <a:r>
              <a:rPr lang="en-US" sz="2500" b="1" dirty="0"/>
              <a:t>and opportunities </a:t>
            </a:r>
          </a:p>
          <a:p>
            <a:pPr algn="ctr" eaLnBrk="1" hangingPunct="1"/>
            <a:r>
              <a:rPr lang="en-US" sz="2500" b="1" dirty="0"/>
              <a:t>to </a:t>
            </a:r>
            <a:r>
              <a:rPr lang="en-US" sz="2500" b="1" dirty="0" smtClean="0"/>
              <a:t>___________ </a:t>
            </a:r>
            <a:r>
              <a:rPr lang="en-US" sz="2500" b="1" dirty="0"/>
              <a:t>knowledge</a:t>
            </a:r>
          </a:p>
        </p:txBody>
      </p:sp>
      <p:sp>
        <p:nvSpPr>
          <p:cNvPr id="49160" name="_s1037"/>
          <p:cNvSpPr>
            <a:spLocks noChangeArrowheads="1"/>
          </p:cNvSpPr>
          <p:nvPr/>
        </p:nvSpPr>
        <p:spPr bwMode="auto">
          <a:xfrm>
            <a:off x="5410200" y="3505200"/>
            <a:ext cx="3733800" cy="1219200"/>
          </a:xfrm>
          <a:prstGeom prst="roundRect">
            <a:avLst>
              <a:gd name="adj" fmla="val 16667"/>
            </a:avLst>
          </a:prstGeom>
          <a:solidFill>
            <a:srgbClr val="92D050"/>
          </a:solidFill>
          <a:ln w="9525">
            <a:solidFill>
              <a:schemeClr val="tx1"/>
            </a:solidFill>
            <a:round/>
            <a:headEnd/>
            <a:tailEnd/>
          </a:ln>
        </p:spPr>
        <p:txBody>
          <a:bodyPr wrap="none" lIns="0" tIns="0" rIns="0" bIns="0" anchor="ctr"/>
          <a:lstStyle/>
          <a:p>
            <a:pPr algn="ctr" eaLnBrk="1" hangingPunct="1"/>
            <a:endParaRPr lang="en-US" sz="1100" dirty="0"/>
          </a:p>
          <a:p>
            <a:pPr algn="ctr" eaLnBrk="1" hangingPunct="1"/>
            <a:r>
              <a:rPr lang="en-US" sz="2500" b="1" dirty="0"/>
              <a:t>Activities integrate</a:t>
            </a:r>
          </a:p>
          <a:p>
            <a:pPr algn="ctr" eaLnBrk="1" hangingPunct="1"/>
            <a:r>
              <a:rPr lang="en-US" sz="2500" b="1" dirty="0"/>
              <a:t>all </a:t>
            </a:r>
            <a:r>
              <a:rPr lang="en-US" sz="2500" b="1" dirty="0" smtClean="0"/>
              <a:t>_______________skills</a:t>
            </a:r>
            <a:endParaRPr lang="en-US" sz="2500" b="1" dirty="0"/>
          </a:p>
          <a:p>
            <a:pPr algn="ctr" eaLnBrk="1" hangingPunct="1"/>
            <a:endParaRPr lang="en-US" sz="2500" b="1" dirty="0"/>
          </a:p>
        </p:txBody>
      </p:sp>
      <p:sp>
        <p:nvSpPr>
          <p:cNvPr id="49161" name="Line 9"/>
          <p:cNvSpPr>
            <a:spLocks noChangeShapeType="1"/>
          </p:cNvSpPr>
          <p:nvPr/>
        </p:nvSpPr>
        <p:spPr bwMode="auto">
          <a:xfrm flipH="1">
            <a:off x="2667000" y="2667000"/>
            <a:ext cx="952500" cy="762000"/>
          </a:xfrm>
          <a:prstGeom prst="line">
            <a:avLst/>
          </a:prstGeom>
          <a:noFill/>
          <a:ln w="41275">
            <a:solidFill>
              <a:schemeClr val="tx1"/>
            </a:solidFill>
            <a:round/>
            <a:headEnd/>
            <a:tailEnd type="oval" w="med" len="med"/>
          </a:ln>
        </p:spPr>
        <p:txBody>
          <a:bodyPr>
            <a:spAutoFit/>
          </a:bodyPr>
          <a:lstStyle/>
          <a:p>
            <a:endParaRPr lang="en-US" dirty="0"/>
          </a:p>
        </p:txBody>
      </p:sp>
      <p:sp>
        <p:nvSpPr>
          <p:cNvPr id="49162" name="Line 10"/>
          <p:cNvSpPr>
            <a:spLocks noChangeShapeType="1"/>
          </p:cNvSpPr>
          <p:nvPr/>
        </p:nvSpPr>
        <p:spPr bwMode="auto">
          <a:xfrm flipH="1">
            <a:off x="4267200" y="2819400"/>
            <a:ext cx="0" cy="1981200"/>
          </a:xfrm>
          <a:prstGeom prst="line">
            <a:avLst/>
          </a:prstGeom>
          <a:noFill/>
          <a:ln w="41275">
            <a:solidFill>
              <a:schemeClr val="tx1"/>
            </a:solidFill>
            <a:round/>
            <a:headEnd/>
            <a:tailEnd type="oval" w="med" len="med"/>
          </a:ln>
        </p:spPr>
        <p:txBody>
          <a:bodyPr>
            <a:spAutoFit/>
          </a:bodyPr>
          <a:lstStyle/>
          <a:p>
            <a:endParaRPr lang="en-US" dirty="0"/>
          </a:p>
        </p:txBody>
      </p:sp>
      <p:sp>
        <p:nvSpPr>
          <p:cNvPr id="49163" name="Line 11"/>
          <p:cNvSpPr>
            <a:spLocks noChangeShapeType="1"/>
          </p:cNvSpPr>
          <p:nvPr/>
        </p:nvSpPr>
        <p:spPr bwMode="auto">
          <a:xfrm>
            <a:off x="5410200" y="2743200"/>
            <a:ext cx="1295400" cy="685800"/>
          </a:xfrm>
          <a:prstGeom prst="line">
            <a:avLst/>
          </a:prstGeom>
          <a:noFill/>
          <a:ln w="41275">
            <a:solidFill>
              <a:schemeClr val="tx1"/>
            </a:solidFill>
            <a:round/>
            <a:headEnd/>
            <a:tailEnd type="oval" w="med" len="med"/>
          </a:ln>
        </p:spPr>
        <p:txBody>
          <a:bodyPr>
            <a:spAutoFit/>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ctrTitle"/>
          </p:nvPr>
        </p:nvSpPr>
        <p:spPr>
          <a:xfrm>
            <a:off x="304800" y="1677988"/>
            <a:ext cx="8915400" cy="758825"/>
          </a:xfrm>
          <a:solidFill>
            <a:schemeClr val="tx1">
              <a:lumMod val="85000"/>
              <a:lumOff val="15000"/>
            </a:schemeClr>
          </a:solidFill>
        </p:spPr>
        <p:txBody>
          <a:bodyPr>
            <a:normAutofit fontScale="90000"/>
          </a:bodyPr>
          <a:lstStyle/>
          <a:p>
            <a:pPr>
              <a:defRPr/>
            </a:pPr>
            <a:r>
              <a:rPr lang="en-US" sz="5400" b="1" u="sng" dirty="0" smtClean="0">
                <a:solidFill>
                  <a:schemeClr val="accent6">
                    <a:lumMod val="40000"/>
                    <a:lumOff val="60000"/>
                  </a:schemeClr>
                </a:solidFill>
                <a:latin typeface="Clarendon" pitchFamily="18" charset="0"/>
                <a:ea typeface="ＭＳ Ｐゴシック" pitchFamily="-109" charset="-128"/>
              </a:rPr>
              <a:t>Lesson Delivery  </a:t>
            </a:r>
            <a:r>
              <a:rPr lang="en-US" sz="5400" b="1" dirty="0" smtClean="0">
                <a:solidFill>
                  <a:schemeClr val="accent6">
                    <a:lumMod val="40000"/>
                    <a:lumOff val="60000"/>
                  </a:schemeClr>
                </a:solidFill>
                <a:latin typeface="Clarendon" pitchFamily="18" charset="0"/>
                <a:ea typeface="ＭＳ Ｐゴシック" pitchFamily="-109" charset="-128"/>
              </a:rPr>
              <a:t> </a:t>
            </a:r>
            <a:r>
              <a:rPr lang="en-US" b="1" dirty="0" smtClean="0">
                <a:solidFill>
                  <a:schemeClr val="accent6">
                    <a:lumMod val="40000"/>
                    <a:lumOff val="60000"/>
                  </a:schemeClr>
                </a:solidFill>
                <a:latin typeface="Clarendon" pitchFamily="18" charset="0"/>
                <a:ea typeface="ＭＳ Ｐゴシック" pitchFamily="-109" charset="-128"/>
              </a:rPr>
              <a:t>Features</a:t>
            </a:r>
          </a:p>
        </p:txBody>
      </p:sp>
      <p:sp>
        <p:nvSpPr>
          <p:cNvPr id="50179"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dirty="0" smtClean="0">
              <a:ea typeface="ＭＳ Ｐゴシック" pitchFamily="34" charset="-128"/>
            </a:endParaRPr>
          </a:p>
          <a:p>
            <a:pPr>
              <a:buFont typeface="Wingdings" pitchFamily="2" charset="2"/>
              <a:buNone/>
            </a:pPr>
            <a:endParaRPr lang="en-US" dirty="0" smtClean="0">
              <a:ea typeface="ＭＳ Ｐゴシック" pitchFamily="34" charset="-128"/>
            </a:endParaRPr>
          </a:p>
        </p:txBody>
      </p:sp>
      <p:pic>
        <p:nvPicPr>
          <p:cNvPr id="50180" name="Picture 4" descr="j0288988"/>
          <p:cNvPicPr>
            <a:picLocks noChangeAspect="1" noChangeArrowheads="1"/>
          </p:cNvPicPr>
          <p:nvPr/>
        </p:nvPicPr>
        <p:blipFill>
          <a:blip r:embed="rId3" cstate="print"/>
          <a:srcRect/>
          <a:stretch>
            <a:fillRect/>
          </a:stretch>
        </p:blipFill>
        <p:spPr bwMode="auto">
          <a:xfrm>
            <a:off x="381000" y="381000"/>
            <a:ext cx="2514600" cy="1058863"/>
          </a:xfrm>
          <a:prstGeom prst="rect">
            <a:avLst/>
          </a:prstGeom>
          <a:noFill/>
          <a:ln w="9525">
            <a:noFill/>
            <a:miter lim="800000"/>
            <a:headEnd/>
            <a:tailEnd/>
          </a:ln>
        </p:spPr>
      </p:pic>
      <p:sp>
        <p:nvSpPr>
          <p:cNvPr id="326661" name="_s1036"/>
          <p:cNvSpPr>
            <a:spLocks noChangeArrowheads="1"/>
          </p:cNvSpPr>
          <p:nvPr/>
        </p:nvSpPr>
        <p:spPr bwMode="auto">
          <a:xfrm>
            <a:off x="304800" y="3581400"/>
            <a:ext cx="2895600" cy="1219200"/>
          </a:xfrm>
          <a:prstGeom prst="roundRect">
            <a:avLst>
              <a:gd name="adj" fmla="val 16667"/>
            </a:avLst>
          </a:prstGeom>
          <a:solidFill>
            <a:schemeClr val="accent2">
              <a:lumMod val="20000"/>
              <a:lumOff val="80000"/>
            </a:schemeClr>
          </a:solidFill>
          <a:ln w="9525">
            <a:solidFill>
              <a:schemeClr val="tx1"/>
            </a:solidFill>
            <a:round/>
            <a:headEnd/>
            <a:tailEnd/>
          </a:ln>
        </p:spPr>
        <p:txBody>
          <a:bodyPr wrap="none" lIns="0" tIns="0" rIns="0" bIns="0" anchor="ctr"/>
          <a:lstStyle/>
          <a:p>
            <a:pPr algn="ctr" eaLnBrk="1" hangingPunct="1">
              <a:defRPr/>
            </a:pPr>
            <a:r>
              <a:rPr lang="en-US" sz="2000" b="1" dirty="0">
                <a:ea typeface="ＭＳ Ｐゴシック" pitchFamily="-109" charset="-128"/>
              </a:rPr>
              <a:t>Support </a:t>
            </a:r>
          </a:p>
          <a:p>
            <a:pPr algn="ctr" eaLnBrk="1" hangingPunct="1">
              <a:defRPr/>
            </a:pPr>
            <a:r>
              <a:rPr lang="en-US" sz="2000" b="1" dirty="0">
                <a:ea typeface="ＭＳ Ｐゴシック" pitchFamily="-109" charset="-128"/>
              </a:rPr>
              <a:t>Content Objectives</a:t>
            </a:r>
          </a:p>
        </p:txBody>
      </p:sp>
      <p:sp>
        <p:nvSpPr>
          <p:cNvPr id="326662" name="_s1037"/>
          <p:cNvSpPr>
            <a:spLocks noChangeArrowheads="1"/>
          </p:cNvSpPr>
          <p:nvPr/>
        </p:nvSpPr>
        <p:spPr bwMode="auto">
          <a:xfrm>
            <a:off x="2209800" y="5181600"/>
            <a:ext cx="2468563" cy="1219200"/>
          </a:xfrm>
          <a:prstGeom prst="roundRect">
            <a:avLst>
              <a:gd name="adj" fmla="val 16667"/>
            </a:avLst>
          </a:prstGeom>
          <a:solidFill>
            <a:schemeClr val="accent2">
              <a:lumMod val="20000"/>
              <a:lumOff val="80000"/>
            </a:schemeClr>
          </a:solidFill>
          <a:ln w="9525">
            <a:solidFill>
              <a:schemeClr val="tx1"/>
            </a:solidFill>
            <a:round/>
            <a:headEnd/>
            <a:tailEnd/>
          </a:ln>
        </p:spPr>
        <p:txBody>
          <a:bodyPr wrap="none" lIns="0" tIns="0" rIns="0" bIns="0" anchor="ctr"/>
          <a:lstStyle/>
          <a:p>
            <a:pPr algn="ctr" eaLnBrk="1" hangingPunct="1">
              <a:defRPr/>
            </a:pPr>
            <a:endParaRPr lang="en-US" sz="1100" dirty="0">
              <a:ea typeface="ＭＳ Ｐゴシック" pitchFamily="-109" charset="-128"/>
            </a:endParaRPr>
          </a:p>
          <a:p>
            <a:pPr algn="ctr" eaLnBrk="1" hangingPunct="1">
              <a:defRPr/>
            </a:pPr>
            <a:r>
              <a:rPr lang="en-US" sz="2000" b="1" dirty="0">
                <a:ea typeface="ＭＳ Ｐゴシック" pitchFamily="-109" charset="-128"/>
              </a:rPr>
              <a:t>Engage </a:t>
            </a:r>
            <a:r>
              <a:rPr lang="en-US" sz="2000" b="1" dirty="0" smtClean="0">
                <a:ea typeface="ＭＳ Ｐゴシック" pitchFamily="-109" charset="-128"/>
              </a:rPr>
              <a:t>Students at </a:t>
            </a:r>
            <a:endParaRPr lang="en-US" sz="2000" b="1" dirty="0">
              <a:ea typeface="ＭＳ Ｐゴシック" pitchFamily="-109" charset="-128"/>
            </a:endParaRPr>
          </a:p>
          <a:p>
            <a:pPr algn="ctr" eaLnBrk="1" hangingPunct="1">
              <a:defRPr/>
            </a:pPr>
            <a:r>
              <a:rPr lang="en-US" sz="2000" b="1" dirty="0" smtClean="0">
                <a:ea typeface="ＭＳ Ｐゴシック" pitchFamily="-109" charset="-128"/>
              </a:rPr>
              <a:t>least _______% </a:t>
            </a:r>
            <a:endParaRPr lang="en-US" sz="2000" b="1" dirty="0">
              <a:ea typeface="ＭＳ Ｐゴシック" pitchFamily="-109" charset="-128"/>
            </a:endParaRPr>
          </a:p>
        </p:txBody>
      </p:sp>
      <p:sp>
        <p:nvSpPr>
          <p:cNvPr id="50183" name="Line 7"/>
          <p:cNvSpPr>
            <a:spLocks noChangeShapeType="1"/>
          </p:cNvSpPr>
          <p:nvPr/>
        </p:nvSpPr>
        <p:spPr bwMode="auto">
          <a:xfrm flipH="1">
            <a:off x="2895600" y="2819400"/>
            <a:ext cx="1219200" cy="990600"/>
          </a:xfrm>
          <a:prstGeom prst="line">
            <a:avLst/>
          </a:prstGeom>
          <a:noFill/>
          <a:ln w="41275">
            <a:solidFill>
              <a:schemeClr val="tx1"/>
            </a:solidFill>
            <a:round/>
            <a:headEnd/>
            <a:tailEnd type="oval" w="med" len="med"/>
          </a:ln>
        </p:spPr>
        <p:txBody>
          <a:bodyPr>
            <a:spAutoFit/>
          </a:bodyPr>
          <a:lstStyle/>
          <a:p>
            <a:endParaRPr lang="en-US" dirty="0"/>
          </a:p>
        </p:txBody>
      </p:sp>
      <p:sp>
        <p:nvSpPr>
          <p:cNvPr id="50184" name="Line 8"/>
          <p:cNvSpPr>
            <a:spLocks noChangeShapeType="1"/>
          </p:cNvSpPr>
          <p:nvPr/>
        </p:nvSpPr>
        <p:spPr bwMode="auto">
          <a:xfrm flipH="1">
            <a:off x="3962400" y="2819400"/>
            <a:ext cx="533400" cy="2362200"/>
          </a:xfrm>
          <a:prstGeom prst="line">
            <a:avLst/>
          </a:prstGeom>
          <a:noFill/>
          <a:ln w="41275">
            <a:solidFill>
              <a:schemeClr val="tx1"/>
            </a:solidFill>
            <a:round/>
            <a:headEnd/>
            <a:tailEnd type="oval" w="med" len="med"/>
          </a:ln>
        </p:spPr>
        <p:txBody>
          <a:bodyPr>
            <a:spAutoFit/>
          </a:bodyPr>
          <a:lstStyle/>
          <a:p>
            <a:endParaRPr lang="en-US" dirty="0"/>
          </a:p>
        </p:txBody>
      </p:sp>
      <p:sp>
        <p:nvSpPr>
          <p:cNvPr id="326665" name="_s1037"/>
          <p:cNvSpPr>
            <a:spLocks noChangeArrowheads="1"/>
          </p:cNvSpPr>
          <p:nvPr/>
        </p:nvSpPr>
        <p:spPr bwMode="auto">
          <a:xfrm>
            <a:off x="5181600" y="5105400"/>
            <a:ext cx="2468563" cy="1219200"/>
          </a:xfrm>
          <a:prstGeom prst="roundRect">
            <a:avLst>
              <a:gd name="adj" fmla="val 16667"/>
            </a:avLst>
          </a:prstGeom>
          <a:solidFill>
            <a:schemeClr val="accent2">
              <a:lumMod val="20000"/>
              <a:lumOff val="80000"/>
            </a:schemeClr>
          </a:solidFill>
          <a:ln w="9525">
            <a:solidFill>
              <a:schemeClr val="tx1"/>
            </a:solidFill>
            <a:round/>
            <a:headEnd/>
            <a:tailEnd/>
          </a:ln>
        </p:spPr>
        <p:txBody>
          <a:bodyPr wrap="none" lIns="0" tIns="0" rIns="0" bIns="0" anchor="ctr"/>
          <a:lstStyle/>
          <a:p>
            <a:pPr algn="ctr" eaLnBrk="1" hangingPunct="1">
              <a:defRPr/>
            </a:pPr>
            <a:endParaRPr lang="en-US" sz="1100" dirty="0">
              <a:ea typeface="ＭＳ Ｐゴシック" pitchFamily="-109" charset="-128"/>
            </a:endParaRPr>
          </a:p>
          <a:p>
            <a:pPr algn="ctr" eaLnBrk="1" hangingPunct="1">
              <a:defRPr/>
            </a:pPr>
            <a:r>
              <a:rPr lang="en-US" sz="2000" b="1" dirty="0">
                <a:ea typeface="ＭＳ Ｐゴシック" pitchFamily="-109" charset="-128"/>
              </a:rPr>
              <a:t>Pace</a:t>
            </a:r>
          </a:p>
          <a:p>
            <a:pPr algn="ctr" eaLnBrk="1" hangingPunct="1">
              <a:defRPr/>
            </a:pPr>
            <a:endParaRPr lang="en-US" sz="2000" b="1" dirty="0">
              <a:ea typeface="ＭＳ Ｐゴシック" pitchFamily="-109" charset="-128"/>
            </a:endParaRPr>
          </a:p>
        </p:txBody>
      </p:sp>
      <p:sp>
        <p:nvSpPr>
          <p:cNvPr id="326666" name="_s1035"/>
          <p:cNvSpPr>
            <a:spLocks noChangeArrowheads="1"/>
          </p:cNvSpPr>
          <p:nvPr/>
        </p:nvSpPr>
        <p:spPr bwMode="auto">
          <a:xfrm>
            <a:off x="6096000" y="3505200"/>
            <a:ext cx="3048000" cy="1295400"/>
          </a:xfrm>
          <a:prstGeom prst="roundRect">
            <a:avLst>
              <a:gd name="adj" fmla="val 16667"/>
            </a:avLst>
          </a:prstGeom>
          <a:solidFill>
            <a:schemeClr val="accent2">
              <a:lumMod val="20000"/>
              <a:lumOff val="80000"/>
            </a:schemeClr>
          </a:solidFill>
          <a:ln w="9525">
            <a:solidFill>
              <a:schemeClr val="tx1"/>
            </a:solidFill>
            <a:round/>
            <a:headEnd/>
            <a:tailEnd/>
          </a:ln>
        </p:spPr>
        <p:txBody>
          <a:bodyPr wrap="none" lIns="0" tIns="0" rIns="0" bIns="0" anchor="ctr"/>
          <a:lstStyle/>
          <a:p>
            <a:pPr algn="ctr" eaLnBrk="1" hangingPunct="1">
              <a:defRPr/>
            </a:pPr>
            <a:r>
              <a:rPr lang="en-US" sz="2000" b="1" dirty="0">
                <a:ea typeface="ＭＳ Ｐゴシック" pitchFamily="-109" charset="-128"/>
              </a:rPr>
              <a:t>Support</a:t>
            </a:r>
          </a:p>
          <a:p>
            <a:pPr algn="ctr" eaLnBrk="1" hangingPunct="1">
              <a:defRPr/>
            </a:pPr>
            <a:r>
              <a:rPr lang="en-US" sz="2000" b="1" dirty="0">
                <a:ea typeface="ＭＳ Ｐゴシック" pitchFamily="-109" charset="-128"/>
              </a:rPr>
              <a:t>Language Objectives</a:t>
            </a:r>
          </a:p>
        </p:txBody>
      </p:sp>
      <p:sp>
        <p:nvSpPr>
          <p:cNvPr id="50187" name="Line 11"/>
          <p:cNvSpPr>
            <a:spLocks noChangeShapeType="1"/>
          </p:cNvSpPr>
          <p:nvPr/>
        </p:nvSpPr>
        <p:spPr bwMode="auto">
          <a:xfrm>
            <a:off x="5410200" y="2819400"/>
            <a:ext cx="838200" cy="1066800"/>
          </a:xfrm>
          <a:prstGeom prst="line">
            <a:avLst/>
          </a:prstGeom>
          <a:noFill/>
          <a:ln w="41275">
            <a:solidFill>
              <a:schemeClr val="tx1"/>
            </a:solidFill>
            <a:round/>
            <a:headEnd/>
            <a:tailEnd type="oval" w="med" len="med"/>
          </a:ln>
        </p:spPr>
        <p:txBody>
          <a:bodyPr>
            <a:spAutoFit/>
          </a:bodyPr>
          <a:lstStyle/>
          <a:p>
            <a:endParaRPr lang="en-US" dirty="0"/>
          </a:p>
        </p:txBody>
      </p:sp>
      <p:sp>
        <p:nvSpPr>
          <p:cNvPr id="50188" name="Line 12"/>
          <p:cNvSpPr>
            <a:spLocks noChangeShapeType="1"/>
          </p:cNvSpPr>
          <p:nvPr/>
        </p:nvSpPr>
        <p:spPr bwMode="auto">
          <a:xfrm>
            <a:off x="4876800" y="2819400"/>
            <a:ext cx="914400" cy="2362200"/>
          </a:xfrm>
          <a:prstGeom prst="line">
            <a:avLst/>
          </a:prstGeom>
          <a:noFill/>
          <a:ln w="41275">
            <a:solidFill>
              <a:schemeClr val="tx1"/>
            </a:solidFill>
            <a:round/>
            <a:headEnd/>
            <a:tailEnd type="oval" w="med" len="med"/>
          </a:ln>
        </p:spPr>
        <p:txBody>
          <a:bodyPr>
            <a:spAutoFit/>
          </a:bodyPr>
          <a:lstStyle/>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ctrTitle"/>
          </p:nvPr>
        </p:nvSpPr>
        <p:spPr>
          <a:xfrm>
            <a:off x="266700" y="1347788"/>
            <a:ext cx="8458200" cy="1252538"/>
          </a:xfrm>
          <a:solidFill>
            <a:schemeClr val="accent4">
              <a:lumMod val="75000"/>
              <a:lumOff val="25000"/>
            </a:schemeClr>
          </a:solidFill>
        </p:spPr>
        <p:txBody>
          <a:bodyPr>
            <a:normAutofit fontScale="90000"/>
          </a:bodyPr>
          <a:lstStyle/>
          <a:p>
            <a:pPr>
              <a:defRPr/>
            </a:pPr>
            <a:r>
              <a:rPr lang="en-US" sz="4800" b="1" u="sng" dirty="0" smtClean="0">
                <a:latin typeface="Clarendon" pitchFamily="18" charset="0"/>
                <a:ea typeface="ＭＳ Ｐゴシック" pitchFamily="-109" charset="-128"/>
              </a:rPr>
              <a:t>Review and Assessment</a:t>
            </a:r>
            <a:r>
              <a:rPr lang="en-US" sz="4800" b="1" dirty="0" smtClean="0">
                <a:latin typeface="Clarendon" pitchFamily="18" charset="0"/>
                <a:ea typeface="ＭＳ Ｐゴシック" pitchFamily="-109" charset="-128"/>
              </a:rPr>
              <a:t> </a:t>
            </a:r>
            <a:br>
              <a:rPr lang="en-US" sz="4800" b="1" dirty="0" smtClean="0">
                <a:latin typeface="Clarendon" pitchFamily="18" charset="0"/>
                <a:ea typeface="ＭＳ Ｐゴシック" pitchFamily="-109" charset="-128"/>
              </a:rPr>
            </a:br>
            <a:r>
              <a:rPr lang="en-US" sz="3600" b="1" dirty="0" smtClean="0">
                <a:latin typeface="Clarendon" pitchFamily="18" charset="0"/>
                <a:ea typeface="ＭＳ Ｐゴシック" pitchFamily="-109" charset="-128"/>
              </a:rPr>
              <a:t>Features</a:t>
            </a:r>
          </a:p>
        </p:txBody>
      </p:sp>
      <p:sp>
        <p:nvSpPr>
          <p:cNvPr id="51203"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dirty="0" smtClean="0">
              <a:ea typeface="ＭＳ Ｐゴシック" pitchFamily="34" charset="-128"/>
            </a:endParaRPr>
          </a:p>
          <a:p>
            <a:pPr>
              <a:buFont typeface="Wingdings" pitchFamily="2" charset="2"/>
              <a:buNone/>
            </a:pPr>
            <a:endParaRPr lang="en-US" dirty="0" smtClean="0">
              <a:ea typeface="ＭＳ Ｐゴシック" pitchFamily="34" charset="-128"/>
            </a:endParaRPr>
          </a:p>
        </p:txBody>
      </p:sp>
      <p:pic>
        <p:nvPicPr>
          <p:cNvPr id="51204" name="Picture 4" descr="j0288988"/>
          <p:cNvPicPr>
            <a:picLocks noChangeAspect="1" noChangeArrowheads="1"/>
          </p:cNvPicPr>
          <p:nvPr/>
        </p:nvPicPr>
        <p:blipFill>
          <a:blip r:embed="rId3" cstate="print"/>
          <a:srcRect/>
          <a:stretch>
            <a:fillRect/>
          </a:stretch>
        </p:blipFill>
        <p:spPr bwMode="auto">
          <a:xfrm>
            <a:off x="152400" y="0"/>
            <a:ext cx="3200400" cy="1347788"/>
          </a:xfrm>
          <a:prstGeom prst="rect">
            <a:avLst/>
          </a:prstGeom>
          <a:noFill/>
          <a:ln w="9525">
            <a:noFill/>
            <a:miter lim="800000"/>
            <a:headEnd/>
            <a:tailEnd/>
          </a:ln>
        </p:spPr>
      </p:pic>
      <p:sp>
        <p:nvSpPr>
          <p:cNvPr id="51205"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dirty="0"/>
          </a:p>
        </p:txBody>
      </p:sp>
      <p:sp>
        <p:nvSpPr>
          <p:cNvPr id="51206" name="_s1035"/>
          <p:cNvSpPr>
            <a:spLocks noChangeArrowheads="1"/>
          </p:cNvSpPr>
          <p:nvPr/>
        </p:nvSpPr>
        <p:spPr bwMode="auto">
          <a:xfrm>
            <a:off x="228600" y="3200400"/>
            <a:ext cx="2743200" cy="1663700"/>
          </a:xfrm>
          <a:prstGeom prst="roundRect">
            <a:avLst>
              <a:gd name="adj" fmla="val 16667"/>
            </a:avLst>
          </a:prstGeom>
          <a:solidFill>
            <a:srgbClr val="FFFF00"/>
          </a:solidFill>
          <a:ln w="9525">
            <a:solidFill>
              <a:schemeClr val="tx1"/>
            </a:solidFill>
            <a:round/>
            <a:headEnd/>
            <a:tailEnd/>
          </a:ln>
        </p:spPr>
        <p:txBody>
          <a:bodyPr wrap="none" lIns="0" tIns="0" rIns="0" bIns="0" anchor="ctr"/>
          <a:lstStyle/>
          <a:p>
            <a:pPr algn="ctr" eaLnBrk="1" hangingPunct="1"/>
            <a:r>
              <a:rPr lang="en-US" sz="2400" b="1" dirty="0"/>
              <a:t>Review Key</a:t>
            </a:r>
          </a:p>
          <a:p>
            <a:pPr algn="ctr" eaLnBrk="1" hangingPunct="1"/>
            <a:r>
              <a:rPr lang="en-US" sz="2400" b="1" dirty="0"/>
              <a:t>Vocabulary</a:t>
            </a:r>
          </a:p>
        </p:txBody>
      </p:sp>
      <p:sp>
        <p:nvSpPr>
          <p:cNvPr id="51207" name="_s1036"/>
          <p:cNvSpPr>
            <a:spLocks noChangeArrowheads="1"/>
          </p:cNvSpPr>
          <p:nvPr/>
        </p:nvSpPr>
        <p:spPr bwMode="auto">
          <a:xfrm>
            <a:off x="495300" y="5105400"/>
            <a:ext cx="2514600" cy="1663700"/>
          </a:xfrm>
          <a:prstGeom prst="roundRect">
            <a:avLst>
              <a:gd name="adj" fmla="val 16667"/>
            </a:avLst>
          </a:prstGeom>
          <a:solidFill>
            <a:srgbClr val="FFFF00"/>
          </a:solidFill>
          <a:ln w="9525">
            <a:solidFill>
              <a:schemeClr val="tx1"/>
            </a:solidFill>
            <a:round/>
            <a:headEnd/>
            <a:tailEnd/>
          </a:ln>
        </p:spPr>
        <p:txBody>
          <a:bodyPr wrap="none" lIns="0" tIns="0" rIns="0" bIns="0" anchor="ctr"/>
          <a:lstStyle/>
          <a:p>
            <a:pPr algn="ctr" eaLnBrk="1" hangingPunct="1"/>
            <a:r>
              <a:rPr lang="en-US" sz="2400" b="1" dirty="0"/>
              <a:t>Review Key</a:t>
            </a:r>
          </a:p>
          <a:p>
            <a:pPr algn="ctr" eaLnBrk="1" hangingPunct="1"/>
            <a:r>
              <a:rPr lang="en-US" sz="2400" b="1" dirty="0"/>
              <a:t>Content </a:t>
            </a:r>
          </a:p>
          <a:p>
            <a:pPr algn="ctr" eaLnBrk="1" hangingPunct="1"/>
            <a:r>
              <a:rPr lang="en-US" sz="2400" b="1" dirty="0"/>
              <a:t>Concepts</a:t>
            </a:r>
          </a:p>
        </p:txBody>
      </p:sp>
      <p:sp>
        <p:nvSpPr>
          <p:cNvPr id="51208" name="_s1037"/>
          <p:cNvSpPr>
            <a:spLocks noChangeArrowheads="1"/>
          </p:cNvSpPr>
          <p:nvPr/>
        </p:nvSpPr>
        <p:spPr bwMode="auto">
          <a:xfrm>
            <a:off x="6172200" y="3200400"/>
            <a:ext cx="2971800" cy="1663700"/>
          </a:xfrm>
          <a:prstGeom prst="roundRect">
            <a:avLst>
              <a:gd name="adj" fmla="val 16667"/>
            </a:avLst>
          </a:prstGeom>
          <a:solidFill>
            <a:srgbClr val="FFFF00"/>
          </a:solidFill>
          <a:ln w="9525">
            <a:solidFill>
              <a:schemeClr val="tx1"/>
            </a:solidFill>
            <a:round/>
            <a:headEnd/>
            <a:tailEnd/>
          </a:ln>
        </p:spPr>
        <p:txBody>
          <a:bodyPr wrap="none" lIns="0" tIns="0" rIns="0" bIns="0" anchor="ctr"/>
          <a:lstStyle/>
          <a:p>
            <a:pPr algn="ctr" eaLnBrk="1" hangingPunct="1"/>
            <a:endParaRPr lang="en-US" sz="2400" dirty="0"/>
          </a:p>
          <a:p>
            <a:pPr algn="ctr" eaLnBrk="1" hangingPunct="1"/>
            <a:r>
              <a:rPr lang="en-US" sz="2400" b="1" dirty="0"/>
              <a:t>On-going </a:t>
            </a:r>
          </a:p>
          <a:p>
            <a:pPr algn="ctr" eaLnBrk="1" hangingPunct="1"/>
            <a:r>
              <a:rPr lang="en-US" sz="2400" b="1" dirty="0" smtClean="0"/>
              <a:t>_________________</a:t>
            </a:r>
            <a:endParaRPr lang="en-US" sz="2400" b="1" dirty="0"/>
          </a:p>
          <a:p>
            <a:pPr algn="ctr" eaLnBrk="1" hangingPunct="1"/>
            <a:r>
              <a:rPr lang="en-US" sz="2400" b="1" dirty="0"/>
              <a:t>Assessments</a:t>
            </a:r>
          </a:p>
          <a:p>
            <a:pPr algn="ctr" eaLnBrk="1" hangingPunct="1"/>
            <a:endParaRPr lang="en-US" sz="2400" b="1" dirty="0"/>
          </a:p>
        </p:txBody>
      </p:sp>
      <p:sp>
        <p:nvSpPr>
          <p:cNvPr id="51209" name="Line 9"/>
          <p:cNvSpPr>
            <a:spLocks noChangeShapeType="1"/>
          </p:cNvSpPr>
          <p:nvPr/>
        </p:nvSpPr>
        <p:spPr bwMode="auto">
          <a:xfrm flipH="1">
            <a:off x="1752600" y="2743200"/>
            <a:ext cx="1752600" cy="685800"/>
          </a:xfrm>
          <a:prstGeom prst="line">
            <a:avLst/>
          </a:prstGeom>
          <a:noFill/>
          <a:ln w="41275">
            <a:solidFill>
              <a:schemeClr val="tx1"/>
            </a:solidFill>
            <a:round/>
            <a:headEnd/>
            <a:tailEnd type="oval" w="med" len="med"/>
          </a:ln>
        </p:spPr>
        <p:txBody>
          <a:bodyPr>
            <a:spAutoFit/>
          </a:bodyPr>
          <a:lstStyle/>
          <a:p>
            <a:endParaRPr lang="en-US" dirty="0"/>
          </a:p>
        </p:txBody>
      </p:sp>
      <p:sp>
        <p:nvSpPr>
          <p:cNvPr id="51210" name="Line 10"/>
          <p:cNvSpPr>
            <a:spLocks noChangeShapeType="1"/>
          </p:cNvSpPr>
          <p:nvPr/>
        </p:nvSpPr>
        <p:spPr bwMode="auto">
          <a:xfrm flipH="1">
            <a:off x="2590800" y="2743200"/>
            <a:ext cx="1447800" cy="2514600"/>
          </a:xfrm>
          <a:prstGeom prst="line">
            <a:avLst/>
          </a:prstGeom>
          <a:noFill/>
          <a:ln w="41275">
            <a:solidFill>
              <a:schemeClr val="tx1"/>
            </a:solidFill>
            <a:round/>
            <a:headEnd/>
            <a:tailEnd type="oval" w="med" len="med"/>
          </a:ln>
        </p:spPr>
        <p:txBody>
          <a:bodyPr wrap="square">
            <a:spAutoFit/>
          </a:bodyPr>
          <a:lstStyle/>
          <a:p>
            <a:endParaRPr lang="en-US" dirty="0"/>
          </a:p>
        </p:txBody>
      </p:sp>
      <p:sp>
        <p:nvSpPr>
          <p:cNvPr id="51211" name="Line 11"/>
          <p:cNvSpPr>
            <a:spLocks noChangeShapeType="1"/>
          </p:cNvSpPr>
          <p:nvPr/>
        </p:nvSpPr>
        <p:spPr bwMode="auto">
          <a:xfrm>
            <a:off x="5562600" y="2743200"/>
            <a:ext cx="1295400" cy="533400"/>
          </a:xfrm>
          <a:prstGeom prst="line">
            <a:avLst/>
          </a:prstGeom>
          <a:noFill/>
          <a:ln w="41275">
            <a:solidFill>
              <a:schemeClr val="tx1"/>
            </a:solidFill>
            <a:round/>
            <a:headEnd/>
            <a:tailEnd type="oval" w="med" len="med"/>
          </a:ln>
        </p:spPr>
        <p:txBody>
          <a:bodyPr>
            <a:spAutoFit/>
          </a:bodyPr>
          <a:lstStyle/>
          <a:p>
            <a:endParaRPr lang="en-US" dirty="0"/>
          </a:p>
        </p:txBody>
      </p:sp>
      <p:sp>
        <p:nvSpPr>
          <p:cNvPr id="51212" name="_s1036"/>
          <p:cNvSpPr>
            <a:spLocks noChangeArrowheads="1"/>
          </p:cNvSpPr>
          <p:nvPr/>
        </p:nvSpPr>
        <p:spPr bwMode="auto">
          <a:xfrm>
            <a:off x="3352800" y="5194300"/>
            <a:ext cx="2514600" cy="1663700"/>
          </a:xfrm>
          <a:prstGeom prst="roundRect">
            <a:avLst>
              <a:gd name="adj" fmla="val 16667"/>
            </a:avLst>
          </a:prstGeom>
          <a:solidFill>
            <a:srgbClr val="FFFF00"/>
          </a:solidFill>
          <a:ln w="9525">
            <a:solidFill>
              <a:schemeClr val="tx1"/>
            </a:solidFill>
            <a:round/>
            <a:headEnd/>
            <a:tailEnd/>
          </a:ln>
        </p:spPr>
        <p:txBody>
          <a:bodyPr wrap="none" lIns="0" tIns="0" rIns="0" bIns="0" anchor="ctr"/>
          <a:lstStyle/>
          <a:p>
            <a:pPr algn="ctr" eaLnBrk="1" hangingPunct="1"/>
            <a:r>
              <a:rPr lang="en-US" sz="2400" b="1" dirty="0"/>
              <a:t>Provide</a:t>
            </a:r>
          </a:p>
          <a:p>
            <a:pPr algn="ctr" eaLnBrk="1" hangingPunct="1"/>
            <a:r>
              <a:rPr lang="en-US" sz="2400" b="1" dirty="0"/>
              <a:t>Regular </a:t>
            </a:r>
          </a:p>
          <a:p>
            <a:pPr algn="ctr" eaLnBrk="1" hangingPunct="1"/>
            <a:r>
              <a:rPr lang="en-US" sz="2400" b="1" dirty="0" smtClean="0"/>
              <a:t>____________</a:t>
            </a:r>
            <a:endParaRPr lang="en-US" sz="2400" b="1" dirty="0"/>
          </a:p>
        </p:txBody>
      </p:sp>
      <p:sp>
        <p:nvSpPr>
          <p:cNvPr id="51213" name="Line 13"/>
          <p:cNvSpPr>
            <a:spLocks noChangeShapeType="1"/>
          </p:cNvSpPr>
          <p:nvPr/>
        </p:nvSpPr>
        <p:spPr bwMode="auto">
          <a:xfrm>
            <a:off x="4495800" y="2743200"/>
            <a:ext cx="0" cy="2667000"/>
          </a:xfrm>
          <a:prstGeom prst="line">
            <a:avLst/>
          </a:prstGeom>
          <a:noFill/>
          <a:ln w="41275">
            <a:solidFill>
              <a:schemeClr val="tx1"/>
            </a:solidFill>
            <a:round/>
            <a:headEnd/>
            <a:tailEnd type="oval" w="med" len="med"/>
          </a:ln>
        </p:spPr>
        <p:txBody>
          <a:bodyPr wrap="square">
            <a:spAutoFit/>
          </a:bodyPr>
          <a:lstStyle/>
          <a:p>
            <a:endParaRPr lang="en-US" dirty="0"/>
          </a:p>
        </p:txBody>
      </p:sp>
      <p:sp>
        <p:nvSpPr>
          <p:cNvPr id="14" name="_s1036"/>
          <p:cNvSpPr>
            <a:spLocks noChangeArrowheads="1"/>
          </p:cNvSpPr>
          <p:nvPr/>
        </p:nvSpPr>
        <p:spPr bwMode="auto">
          <a:xfrm>
            <a:off x="6172200" y="5105400"/>
            <a:ext cx="2971800" cy="1663700"/>
          </a:xfrm>
          <a:prstGeom prst="roundRect">
            <a:avLst>
              <a:gd name="adj" fmla="val 16667"/>
            </a:avLst>
          </a:prstGeom>
          <a:solidFill>
            <a:srgbClr val="FFFF00"/>
          </a:solidFill>
          <a:ln w="9525">
            <a:solidFill>
              <a:schemeClr val="tx1"/>
            </a:solidFill>
            <a:round/>
            <a:headEnd/>
            <a:tailEnd/>
          </a:ln>
        </p:spPr>
        <p:txBody>
          <a:bodyPr wrap="none" lIns="0" tIns="0" rIns="0" bIns="0" anchor="ctr"/>
          <a:lstStyle/>
          <a:p>
            <a:pPr algn="ctr" eaLnBrk="1" hangingPunct="1"/>
            <a:r>
              <a:rPr lang="en-US" sz="2400" b="1" dirty="0" smtClean="0"/>
              <a:t>Projects &amp; other </a:t>
            </a:r>
          </a:p>
          <a:p>
            <a:pPr algn="ctr" eaLnBrk="1" hangingPunct="1"/>
            <a:r>
              <a:rPr lang="en-US" sz="2400" b="1" dirty="0" smtClean="0"/>
              <a:t>varied assessments</a:t>
            </a:r>
            <a:endParaRPr lang="en-US" sz="2400" b="1" dirty="0"/>
          </a:p>
        </p:txBody>
      </p:sp>
      <p:sp>
        <p:nvSpPr>
          <p:cNvPr id="15" name="Line 13"/>
          <p:cNvSpPr>
            <a:spLocks noChangeShapeType="1"/>
          </p:cNvSpPr>
          <p:nvPr/>
        </p:nvSpPr>
        <p:spPr bwMode="auto">
          <a:xfrm>
            <a:off x="4648200" y="2895600"/>
            <a:ext cx="1905000" cy="2514600"/>
          </a:xfrm>
          <a:prstGeom prst="line">
            <a:avLst/>
          </a:prstGeom>
          <a:noFill/>
          <a:ln w="41275">
            <a:solidFill>
              <a:schemeClr val="tx1"/>
            </a:solidFill>
            <a:round/>
            <a:headEnd/>
            <a:tailEnd type="oval" w="med" len="med"/>
          </a:ln>
        </p:spPr>
        <p:txBody>
          <a:bodyPr wrap="square">
            <a:spAutoFit/>
          </a:bodyPr>
          <a:lstStyle/>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574675" y="304801"/>
            <a:ext cx="8001000" cy="838200"/>
          </a:xfrm>
        </p:spPr>
        <p:txBody>
          <a:bodyPr/>
          <a:lstStyle/>
          <a:p>
            <a:r>
              <a:rPr lang="en-US" dirty="0" smtClean="0">
                <a:solidFill>
                  <a:srgbClr val="002060"/>
                </a:solidFill>
                <a:ea typeface="ＭＳ Ｐゴシック" pitchFamily="34" charset="-128"/>
              </a:rPr>
              <a:t>Creating Language Objectives</a:t>
            </a:r>
          </a:p>
        </p:txBody>
      </p:sp>
      <p:graphicFrame>
        <p:nvGraphicFramePr>
          <p:cNvPr id="4" name="Content Placeholder 3"/>
          <p:cNvGraphicFramePr>
            <a:graphicFrameLocks noGrp="1"/>
          </p:cNvGraphicFramePr>
          <p:nvPr>
            <p:ph idx="1"/>
          </p:nvPr>
        </p:nvGraphicFramePr>
        <p:xfrm>
          <a:off x="304800" y="1524000"/>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Up Arrow Callout 21"/>
          <p:cNvSpPr/>
          <p:nvPr/>
        </p:nvSpPr>
        <p:spPr bwMode="auto">
          <a:xfrm>
            <a:off x="841375" y="3429000"/>
            <a:ext cx="1716088" cy="2667000"/>
          </a:xfrm>
          <a:prstGeom prst="upArrowCallout">
            <a:avLst/>
          </a:prstGeom>
          <a:solidFill>
            <a:srgbClr val="6BF2F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defTabSz="914400">
              <a:defRPr/>
            </a:pPr>
            <a:r>
              <a:rPr lang="en-US" b="1" dirty="0">
                <a:solidFill>
                  <a:schemeClr val="tx1"/>
                </a:solidFill>
                <a:ea typeface="ＭＳ Ｐゴシック" pitchFamily="-108" charset="-128"/>
                <a:cs typeface="ＭＳ Ｐゴシック" pitchFamily="-108" charset="-128"/>
              </a:rPr>
              <a:t>Bloom’s Taxonomy Verb</a:t>
            </a:r>
          </a:p>
        </p:txBody>
      </p:sp>
      <p:sp>
        <p:nvSpPr>
          <p:cNvPr id="23" name="Up Arrow Callout 22"/>
          <p:cNvSpPr/>
          <p:nvPr/>
        </p:nvSpPr>
        <p:spPr bwMode="auto">
          <a:xfrm>
            <a:off x="3624263" y="3429000"/>
            <a:ext cx="1716087" cy="2667000"/>
          </a:xfrm>
          <a:prstGeom prst="upArrowCallout">
            <a:avLst/>
          </a:prstGeom>
          <a:solidFill>
            <a:srgbClr val="6BF2F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defTabSz="914400">
              <a:defRPr/>
            </a:pPr>
            <a:r>
              <a:rPr lang="en-US" b="1" dirty="0">
                <a:solidFill>
                  <a:schemeClr val="tx1"/>
                </a:solidFill>
                <a:ea typeface="ＭＳ Ｐゴシック" pitchFamily="-108" charset="-128"/>
                <a:cs typeface="ＭＳ Ｐゴシック" pitchFamily="-108" charset="-128"/>
              </a:rPr>
              <a:t>from Common Core Standards &amp; Essential Standards</a:t>
            </a:r>
          </a:p>
        </p:txBody>
      </p:sp>
      <p:sp>
        <p:nvSpPr>
          <p:cNvPr id="24" name="Up Arrow Callout 23"/>
          <p:cNvSpPr/>
          <p:nvPr/>
        </p:nvSpPr>
        <p:spPr bwMode="auto">
          <a:xfrm>
            <a:off x="6596063" y="3429000"/>
            <a:ext cx="1716087" cy="2667000"/>
          </a:xfrm>
          <a:prstGeom prst="upArrowCallout">
            <a:avLst/>
          </a:prstGeom>
          <a:solidFill>
            <a:srgbClr val="6BF2F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defTabSz="914400">
              <a:defRPr/>
            </a:pPr>
            <a:r>
              <a:rPr lang="en-US" b="1" dirty="0">
                <a:solidFill>
                  <a:schemeClr val="tx1"/>
                </a:solidFill>
                <a:ea typeface="ＭＳ Ｐゴシック" pitchFamily="-108" charset="-128"/>
                <a:cs typeface="ＭＳ Ｐゴシック" pitchFamily="-108" charset="-128"/>
              </a:rPr>
              <a:t>What will help students achieve the objectives?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bg/>
                                          </p:spTgt>
                                        </p:tgtEl>
                                        <p:attrNameLst>
                                          <p:attrName>style.visibility</p:attrName>
                                        </p:attrNameLst>
                                      </p:cBhvr>
                                      <p:to>
                                        <p:strVal val="visible"/>
                                      </p:to>
                                    </p:set>
                                    <p:animEffect transition="in" filter="fade">
                                      <p:cBhvr>
                                        <p:cTn id="7" dur="2000"/>
                                        <p:tgtEl>
                                          <p:spTgt spid="2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2000"/>
                                        <p:tgtEl>
                                          <p:spTgt spid="2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3">
                                            <p:bg/>
                                          </p:spTgt>
                                        </p:tgtEl>
                                        <p:attrNameLst>
                                          <p:attrName>style.visibility</p:attrName>
                                        </p:attrNameLst>
                                      </p:cBhvr>
                                      <p:to>
                                        <p:strVal val="visible"/>
                                      </p:to>
                                    </p:set>
                                    <p:animEffect transition="in" filter="fade">
                                      <p:cBhvr>
                                        <p:cTn id="15" dur="2000"/>
                                        <p:tgtEl>
                                          <p:spTgt spid="23">
                                            <p:bg/>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xEl>
                                              <p:pRg st="0" end="0"/>
                                            </p:txEl>
                                          </p:spTgt>
                                        </p:tgtEl>
                                        <p:attrNameLst>
                                          <p:attrName>style.visibility</p:attrName>
                                        </p:attrNameLst>
                                      </p:cBhvr>
                                      <p:to>
                                        <p:strVal val="visible"/>
                                      </p:to>
                                    </p:set>
                                    <p:animEffect transition="in" filter="fade">
                                      <p:cBhvr>
                                        <p:cTn id="20" dur="2000"/>
                                        <p:tgtEl>
                                          <p:spTgt spid="23">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4">
                                            <p:bg/>
                                          </p:spTgt>
                                        </p:tgtEl>
                                        <p:attrNameLst>
                                          <p:attrName>style.visibility</p:attrName>
                                        </p:attrNameLst>
                                      </p:cBhvr>
                                      <p:to>
                                        <p:strVal val="visible"/>
                                      </p:to>
                                    </p:set>
                                    <p:animEffect transition="in" filter="fade">
                                      <p:cBhvr>
                                        <p:cTn id="23" dur="2000"/>
                                        <p:tgtEl>
                                          <p:spTgt spid="24">
                                            <p:bg/>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4">
                                            <p:txEl>
                                              <p:pRg st="0" end="0"/>
                                            </p:txEl>
                                          </p:spTgt>
                                        </p:tgtEl>
                                        <p:attrNameLst>
                                          <p:attrName>style.visibility</p:attrName>
                                        </p:attrNameLst>
                                      </p:cBhvr>
                                      <p:to>
                                        <p:strVal val="visible"/>
                                      </p:to>
                                    </p:set>
                                    <p:animEffect transition="in" filter="fade">
                                      <p:cBhvr>
                                        <p:cTn id="28" dur="20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animBg="1"/>
      <p:bldP spid="23" grpId="0" build="p" animBg="1"/>
      <p:bldP spid="24"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555</TotalTime>
  <Words>1138</Words>
  <Application>Microsoft Office PowerPoint</Application>
  <PresentationFormat>On-screen Show (4:3)</PresentationFormat>
  <Paragraphs>170</Paragraphs>
  <Slides>10</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ＭＳ Ｐゴシック</vt:lpstr>
      <vt:lpstr>Aharoni</vt:lpstr>
      <vt:lpstr>Arial</vt:lpstr>
      <vt:lpstr>Arial Black</vt:lpstr>
      <vt:lpstr>Australian Sunrise</vt:lpstr>
      <vt:lpstr>Calibri</vt:lpstr>
      <vt:lpstr>Clarendon</vt:lpstr>
      <vt:lpstr>Wingdings</vt:lpstr>
      <vt:lpstr>Office Theme</vt:lpstr>
      <vt:lpstr>Lesson Preparation Features</vt:lpstr>
      <vt:lpstr>Building Background Features</vt:lpstr>
      <vt:lpstr>Comprehensible Input  Features </vt:lpstr>
      <vt:lpstr>Strategies   Features</vt:lpstr>
      <vt:lpstr>Interaction Features</vt:lpstr>
      <vt:lpstr>Practice and Application Features</vt:lpstr>
      <vt:lpstr>Lesson Delivery   Features</vt:lpstr>
      <vt:lpstr>Review and Assessment  Features</vt:lpstr>
      <vt:lpstr>Creating Language Objectives</vt:lpstr>
      <vt:lpstr>Effective Instruction of ELLs includes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Preparation Features</dc:title>
  <dc:creator>Revae-Toshiba</dc:creator>
  <cp:lastModifiedBy>Staff</cp:lastModifiedBy>
  <cp:revision>6</cp:revision>
  <dcterms:created xsi:type="dcterms:W3CDTF">2012-07-26T22:37:02Z</dcterms:created>
  <dcterms:modified xsi:type="dcterms:W3CDTF">2014-08-15T19:33:03Z</dcterms:modified>
</cp:coreProperties>
</file>